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41"/>
  </p:notesMasterIdLst>
  <p:sldIdLst>
    <p:sldId id="320" r:id="rId2"/>
    <p:sldId id="321" r:id="rId3"/>
    <p:sldId id="308" r:id="rId4"/>
    <p:sldId id="318" r:id="rId5"/>
    <p:sldId id="315" r:id="rId6"/>
    <p:sldId id="317" r:id="rId7"/>
    <p:sldId id="316" r:id="rId8"/>
    <p:sldId id="397" r:id="rId9"/>
    <p:sldId id="385" r:id="rId10"/>
    <p:sldId id="395" r:id="rId11"/>
    <p:sldId id="396" r:id="rId12"/>
    <p:sldId id="398" r:id="rId13"/>
    <p:sldId id="399" r:id="rId14"/>
    <p:sldId id="383" r:id="rId15"/>
    <p:sldId id="388" r:id="rId16"/>
    <p:sldId id="387" r:id="rId17"/>
    <p:sldId id="400" r:id="rId18"/>
    <p:sldId id="389" r:id="rId19"/>
    <p:sldId id="384" r:id="rId20"/>
    <p:sldId id="414" r:id="rId21"/>
    <p:sldId id="415" r:id="rId22"/>
    <p:sldId id="401" r:id="rId23"/>
    <p:sldId id="386" r:id="rId24"/>
    <p:sldId id="307" r:id="rId25"/>
    <p:sldId id="409" r:id="rId26"/>
    <p:sldId id="413" r:id="rId27"/>
    <p:sldId id="410" r:id="rId28"/>
    <p:sldId id="408" r:id="rId29"/>
    <p:sldId id="393" r:id="rId30"/>
    <p:sldId id="403" r:id="rId31"/>
    <p:sldId id="404" r:id="rId32"/>
    <p:sldId id="405" r:id="rId33"/>
    <p:sldId id="406" r:id="rId34"/>
    <p:sldId id="407" r:id="rId35"/>
    <p:sldId id="411" r:id="rId36"/>
    <p:sldId id="412" r:id="rId37"/>
    <p:sldId id="390" r:id="rId38"/>
    <p:sldId id="394" r:id="rId39"/>
    <p:sldId id="391" r:id="rId40"/>
  </p:sldIdLst>
  <p:sldSz cx="9144000" cy="5143500" type="screen16x9"/>
  <p:notesSz cx="6858000" cy="9144000"/>
  <p:embeddedFontLst>
    <p:embeddedFont>
      <p:font typeface="Overpass" panose="020B0604020202020204" charset="0"/>
      <p:regular r:id="rId42"/>
      <p:bold r:id="rId43"/>
      <p:italic r:id="rId44"/>
      <p:boldItalic r:id="rId45"/>
    </p:embeddedFont>
    <p:embeddedFont>
      <p:font typeface="Overpass Black" panose="020B0604020202020204" charset="0"/>
      <p:regular r:id="rId46"/>
      <p:bold r:id="rId47"/>
      <p:italic r:id="rId48"/>
      <p:boldItalic r:id="rId49"/>
    </p:embeddedFont>
    <p:embeddedFont>
      <p:font typeface="Overpass ExtraBold" panose="020B0604020202020204" charset="0"/>
      <p:regular r:id="rId50"/>
      <p:bold r:id="rId51"/>
      <p:italic r:id="rId52"/>
      <p:boldItalic r:id="rId53"/>
    </p:embeddedFont>
    <p:embeddedFont>
      <p:font typeface="Overpass SemiBold" panose="020B0604020202020204" charset="0"/>
      <p:regular r:id="rId54"/>
      <p:bold r:id="rId55"/>
      <p:italic r:id="rId56"/>
      <p:boldItalic r:id="rId57"/>
    </p:embeddedFont>
    <p:embeddedFont>
      <p:font typeface="Rockwell" panose="02060603020205020403" pitchFamily="18" charset="0"/>
      <p:regular r:id="rId58"/>
      <p:bold r:id="rId59"/>
      <p:italic r:id="rId60"/>
      <p:boldItalic r:id="rId61"/>
    </p:embeddedFont>
    <p:embeddedFont>
      <p:font typeface="Segoe UI" panose="020B0502040204020203" pitchFamily="34" charset="0"/>
      <p:regular r:id="rId62"/>
      <p:bold r:id="rId63"/>
      <p:italic r:id="rId64"/>
      <p:boldItalic r:id="rId65"/>
    </p:embeddedFont>
    <p:embeddedFont>
      <p:font typeface="Source Sans Pro" panose="020B0503030403020204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First" id="{A64CF7CF-4DEA-7A49-A6B5-4F137E4D0251}">
          <p14:sldIdLst>
            <p14:sldId id="320"/>
            <p14:sldId id="321"/>
            <p14:sldId id="308"/>
            <p14:sldId id="318"/>
            <p14:sldId id="315"/>
            <p14:sldId id="317"/>
            <p14:sldId id="316"/>
            <p14:sldId id="397"/>
            <p14:sldId id="385"/>
            <p14:sldId id="395"/>
            <p14:sldId id="396"/>
            <p14:sldId id="398"/>
            <p14:sldId id="399"/>
          </p14:sldIdLst>
        </p14:section>
        <p14:section name="Second" id="{55871445-6820-6F43-B0E1-7C7C2735D5CD}">
          <p14:sldIdLst>
            <p14:sldId id="383"/>
            <p14:sldId id="388"/>
            <p14:sldId id="387"/>
            <p14:sldId id="400"/>
            <p14:sldId id="389"/>
            <p14:sldId id="384"/>
            <p14:sldId id="414"/>
          </p14:sldIdLst>
        </p14:section>
        <p14:section name="Third" id="{6689B8F8-CCA0-284B-94A1-50FD7DB01DF2}">
          <p14:sldIdLst>
            <p14:sldId id="415"/>
            <p14:sldId id="401"/>
            <p14:sldId id="386"/>
          </p14:sldIdLst>
        </p14:section>
        <p14:section name="Fourth" id="{E2738491-CD3C-FE4A-966E-F346A16162DC}">
          <p14:sldIdLst>
            <p14:sldId id="307"/>
            <p14:sldId id="409"/>
            <p14:sldId id="413"/>
            <p14:sldId id="410"/>
          </p14:sldIdLst>
        </p14:section>
        <p14:section name="Fifth" id="{F2B7B63C-FB83-0F4E-A9D8-FF8AF63224E5}">
          <p14:sldIdLst>
            <p14:sldId id="408"/>
            <p14:sldId id="393"/>
            <p14:sldId id="403"/>
            <p14:sldId id="404"/>
            <p14:sldId id="405"/>
            <p14:sldId id="406"/>
            <p14:sldId id="407"/>
            <p14:sldId id="411"/>
            <p14:sldId id="412"/>
            <p14:sldId id="390"/>
            <p14:sldId id="394"/>
            <p14:sldId id="3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335"/>
    <a:srgbClr val="6A62FD"/>
    <a:srgbClr val="31AEE7"/>
    <a:srgbClr val="FBBD05"/>
    <a:srgbClr val="9032E2"/>
    <a:srgbClr val="2CABE4"/>
    <a:srgbClr val="0084F0"/>
    <a:srgbClr val="11457D"/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6CC04F-EF60-5F88-C023-2D278E64D7DF}" v="327" dt="2023-04-01T16:23:34.993"/>
    <p1510:client id="{28F68588-0115-DF5F-BD0E-5B276691137C}" v="12" dt="2023-04-02T07:15:47.135"/>
    <p1510:client id="{29C89E5D-D7CF-4D11-9267-240BAF276DAD}" v="16" dt="2023-04-02T08:01:18.326"/>
    <p1510:client id="{78B3D083-24F5-0651-A895-4BDC03D225C0}" v="103" dt="2023-04-01T16:49:32.505"/>
    <p1510:client id="{79B3C4E5-DF74-9BBE-CF16-A791D52B52F2}" v="27" dt="2023-04-02T07:50:16.501"/>
    <p1510:client id="{953CBBC8-ECBA-6649-B75E-55E6760EFFCB}" v="2366" dt="2023-04-02T08:42:24.318"/>
    <p1510:client id="{D505B48C-E898-814D-A9D1-C519BCDA61D8}" v="7986" dt="2023-04-02T08:05:52.848"/>
    <p1510:client id="{D795394E-78D0-3A25-5174-205CF2775F17}" v="763" dt="2023-04-02T07:52:48.358"/>
    <p1510:client id="{F24DC5D7-4E9F-E2F8-FD8E-F3439998F8A6}" v="742" dt="2023-04-01T16:29:53.773"/>
    <p1510:client id="{FBA3EA1F-92F7-7AC4-9673-2D14CD3E3093}" v="4" dt="2023-04-01T13:08:54.032"/>
  </p1510:revLst>
</p1510:revInfo>
</file>

<file path=ppt/tableStyles.xml><?xml version="1.0" encoding="utf-8"?>
<a:tblStyleLst xmlns:a="http://schemas.openxmlformats.org/drawingml/2006/main" def="{26E65EEA-997A-4083-92EB-BC77E11CAE34}">
  <a:tblStyle styleId="{26E65EEA-997A-4083-92EB-BC77E11CAE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font" Target="fonts/font2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font" Target="fonts/font25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font" Target="fonts/font26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EE503A-4AA6-405A-B2F9-3F26F983E7F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7A2B9B-1285-459F-B8ED-3001BB87063C}">
      <dgm:prSet phldrT="[Text]" phldr="0"/>
      <dgm:spPr/>
      <dgm:t>
        <a:bodyPr/>
        <a:lstStyle/>
        <a:p>
          <a:pPr rtl="0"/>
          <a:r>
            <a:rPr lang="en-US">
              <a:latin typeface="Overpass ExtraBold"/>
              <a:cs typeface="Overpass ExtraBold"/>
            </a:rPr>
            <a:t> </a:t>
          </a:r>
          <a:r>
            <a:rPr lang="en-US">
              <a:solidFill>
                <a:srgbClr val="6A62FD"/>
              </a:solidFill>
              <a:latin typeface="Overpass ExtraBold"/>
              <a:cs typeface="Overpass Black"/>
            </a:rPr>
            <a:t>Graphing</a:t>
          </a:r>
        </a:p>
      </dgm:t>
    </dgm:pt>
    <dgm:pt modelId="{A36998FC-3848-46D9-A697-9193F982F71C}" type="parTrans" cxnId="{9717E925-74C2-4753-8B63-EE4ABC8B9C41}">
      <dgm:prSet/>
      <dgm:spPr/>
      <dgm:t>
        <a:bodyPr/>
        <a:lstStyle/>
        <a:p>
          <a:endParaRPr lang="en-US"/>
        </a:p>
      </dgm:t>
    </dgm:pt>
    <dgm:pt modelId="{19002935-B84F-4F79-9702-E10EB882C321}" type="sibTrans" cxnId="{9717E925-74C2-4753-8B63-EE4ABC8B9C41}">
      <dgm:prSet/>
      <dgm:spPr/>
      <dgm:t>
        <a:bodyPr/>
        <a:lstStyle/>
        <a:p>
          <a:endParaRPr lang="en-US"/>
        </a:p>
      </dgm:t>
    </dgm:pt>
    <dgm:pt modelId="{3E6D9898-699D-4BF0-A461-EBBC63787DFE}">
      <dgm:prSet phldrT="[Text]" custT="1"/>
      <dgm:spPr/>
      <dgm:t>
        <a:bodyPr/>
        <a:lstStyle/>
        <a:p>
          <a:pPr rtl="0"/>
          <a:r>
            <a:rPr lang="en-US" sz="1600">
              <a:latin typeface="Overpass ExtraBold"/>
              <a:cs typeface="Overpass ExtraBold"/>
            </a:rPr>
            <a:t> Python "</a:t>
          </a:r>
          <a:r>
            <a:rPr lang="en-US" sz="1600" err="1">
              <a:latin typeface="Overpass ExtraBold"/>
              <a:cs typeface="Overpass ExtraBold"/>
            </a:rPr>
            <a:t>Networkx</a:t>
          </a:r>
          <a:r>
            <a:rPr lang="en-US" sz="1600">
              <a:latin typeface="Overpass ExtraBold"/>
              <a:cs typeface="Overpass ExtraBold"/>
            </a:rPr>
            <a:t>" module to generate a Directional Graph </a:t>
          </a:r>
        </a:p>
      </dgm:t>
    </dgm:pt>
    <dgm:pt modelId="{7A6DE4BB-FB99-4453-A223-3E830E685C41}" type="parTrans" cxnId="{3718315E-6E8A-4AFF-A414-176FDACE36E0}">
      <dgm:prSet/>
      <dgm:spPr/>
      <dgm:t>
        <a:bodyPr/>
        <a:lstStyle/>
        <a:p>
          <a:endParaRPr lang="en-US"/>
        </a:p>
      </dgm:t>
    </dgm:pt>
    <dgm:pt modelId="{3E6F8A38-400B-4630-B552-C7F5591CF813}" type="sibTrans" cxnId="{3718315E-6E8A-4AFF-A414-176FDACE36E0}">
      <dgm:prSet/>
      <dgm:spPr/>
      <dgm:t>
        <a:bodyPr/>
        <a:lstStyle/>
        <a:p>
          <a:endParaRPr lang="en-US"/>
        </a:p>
      </dgm:t>
    </dgm:pt>
    <dgm:pt modelId="{7B899E3A-4BBB-427F-B900-F3EC50F81656}">
      <dgm:prSet phldrT="[Text]" custT="1"/>
      <dgm:spPr/>
      <dgm:t>
        <a:bodyPr/>
        <a:lstStyle/>
        <a:p>
          <a:pPr rtl="0"/>
          <a:r>
            <a:rPr lang="en-US" sz="1600">
              <a:latin typeface="Overpass ExtraBold"/>
              <a:cs typeface="Overpass ExtraBold"/>
            </a:rPr>
            <a:t> "Matplotlib" module to plot the graph into a JPG</a:t>
          </a:r>
        </a:p>
      </dgm:t>
    </dgm:pt>
    <dgm:pt modelId="{3D5C52FD-6C7A-414D-8DD0-DFEC9BE9AFA1}" type="parTrans" cxnId="{3432476A-6CB6-40AE-8E92-C87252D51766}">
      <dgm:prSet/>
      <dgm:spPr/>
      <dgm:t>
        <a:bodyPr/>
        <a:lstStyle/>
        <a:p>
          <a:endParaRPr lang="en-US"/>
        </a:p>
      </dgm:t>
    </dgm:pt>
    <dgm:pt modelId="{31B8EB28-E3A6-4C52-A565-1F23B6C791AC}" type="sibTrans" cxnId="{3432476A-6CB6-40AE-8E92-C87252D51766}">
      <dgm:prSet/>
      <dgm:spPr/>
      <dgm:t>
        <a:bodyPr/>
        <a:lstStyle/>
        <a:p>
          <a:endParaRPr lang="en-US"/>
        </a:p>
      </dgm:t>
    </dgm:pt>
    <dgm:pt modelId="{F85CB644-4E75-43CA-AAD9-2C7E3E079EFA}">
      <dgm:prSet phldrT="[Text]" phldr="0"/>
      <dgm:spPr/>
      <dgm:t>
        <a:bodyPr/>
        <a:lstStyle/>
        <a:p>
          <a:pPr rtl="0"/>
          <a:r>
            <a:rPr lang="en-US">
              <a:latin typeface="Overpass ExtraBold"/>
              <a:cs typeface="Overpass ExtraBold"/>
            </a:rPr>
            <a:t> </a:t>
          </a:r>
          <a:r>
            <a:rPr lang="en-US">
              <a:solidFill>
                <a:srgbClr val="6A62FD"/>
              </a:solidFill>
              <a:latin typeface="Overpass ExtraBold"/>
              <a:cs typeface="Overpass ExtraBold"/>
            </a:rPr>
            <a:t>Data Structure</a:t>
          </a:r>
        </a:p>
      </dgm:t>
    </dgm:pt>
    <dgm:pt modelId="{376FF2E4-D9DA-4284-B08A-E2B8B61BA5F1}" type="parTrans" cxnId="{3C536F74-ADA9-45FB-BE8F-FCF9ACD40D11}">
      <dgm:prSet/>
      <dgm:spPr/>
      <dgm:t>
        <a:bodyPr/>
        <a:lstStyle/>
        <a:p>
          <a:endParaRPr lang="en-US"/>
        </a:p>
      </dgm:t>
    </dgm:pt>
    <dgm:pt modelId="{2852B578-432F-4AE3-94AE-5407FB9CEE7A}" type="sibTrans" cxnId="{3C536F74-ADA9-45FB-BE8F-FCF9ACD40D11}">
      <dgm:prSet/>
      <dgm:spPr/>
      <dgm:t>
        <a:bodyPr/>
        <a:lstStyle/>
        <a:p>
          <a:endParaRPr lang="en-US"/>
        </a:p>
      </dgm:t>
    </dgm:pt>
    <dgm:pt modelId="{778E3E97-CB86-4BAD-B78E-ECCA26C9B09A}">
      <dgm:prSet phldrT="[Text]" custT="1"/>
      <dgm:spPr/>
      <dgm:t>
        <a:bodyPr/>
        <a:lstStyle/>
        <a:p>
          <a:pPr rtl="0"/>
          <a:r>
            <a:rPr lang="en-US" sz="1600">
              <a:latin typeface="Overpass ExtraBold"/>
              <a:cs typeface="Overpass ExtraBold"/>
            </a:rPr>
            <a:t> "</a:t>
          </a:r>
          <a:r>
            <a:rPr lang="en-US" sz="1600" err="1">
              <a:latin typeface="Overpass ExtraBold"/>
              <a:cs typeface="Overpass ExtraBold"/>
            </a:rPr>
            <a:t>Heapq</a:t>
          </a:r>
          <a:r>
            <a:rPr lang="en-US" sz="1600">
              <a:latin typeface="Overpass ExtraBold"/>
              <a:cs typeface="Overpass ExtraBold"/>
            </a:rPr>
            <a:t>" priority queue to maintain smallest element to dequeue</a:t>
          </a:r>
        </a:p>
      </dgm:t>
    </dgm:pt>
    <dgm:pt modelId="{69A9C704-FC27-44F3-8E90-D3F8CCC2BBB1}" type="parTrans" cxnId="{5EA9A2C6-D5A9-419E-AAC6-CD94588AC466}">
      <dgm:prSet/>
      <dgm:spPr/>
      <dgm:t>
        <a:bodyPr/>
        <a:lstStyle/>
        <a:p>
          <a:endParaRPr lang="en-US"/>
        </a:p>
      </dgm:t>
    </dgm:pt>
    <dgm:pt modelId="{6A7BAD65-E33B-4B80-B290-D5BCB62D85AF}" type="sibTrans" cxnId="{5EA9A2C6-D5A9-419E-AAC6-CD94588AC466}">
      <dgm:prSet/>
      <dgm:spPr/>
      <dgm:t>
        <a:bodyPr/>
        <a:lstStyle/>
        <a:p>
          <a:endParaRPr lang="en-US"/>
        </a:p>
      </dgm:t>
    </dgm:pt>
    <dgm:pt modelId="{B566FADB-EF91-4CCB-A7E8-8CD0226507B2}">
      <dgm:prSet phldrT="[Text]" custT="1"/>
      <dgm:spPr/>
      <dgm:t>
        <a:bodyPr/>
        <a:lstStyle/>
        <a:p>
          <a:pPr rtl="0"/>
          <a:r>
            <a:rPr lang="en-US" sz="1600">
              <a:latin typeface="Overpass ExtraBold"/>
              <a:cs typeface="Overpass ExtraBold"/>
            </a:rPr>
            <a:t>Used in Dijkstra Algo</a:t>
          </a:r>
        </a:p>
      </dgm:t>
    </dgm:pt>
    <dgm:pt modelId="{B3DA2DB3-ACB7-4FA3-A8F8-250042588787}" type="parTrans" cxnId="{12090C8D-1C0E-4E6B-ACC2-93D5DD226E6A}">
      <dgm:prSet/>
      <dgm:spPr/>
      <dgm:t>
        <a:bodyPr/>
        <a:lstStyle/>
        <a:p>
          <a:endParaRPr lang="en-US"/>
        </a:p>
      </dgm:t>
    </dgm:pt>
    <dgm:pt modelId="{3CE051BB-B919-4E5A-8202-2A140384895B}" type="sibTrans" cxnId="{12090C8D-1C0E-4E6B-ACC2-93D5DD226E6A}">
      <dgm:prSet/>
      <dgm:spPr/>
      <dgm:t>
        <a:bodyPr/>
        <a:lstStyle/>
        <a:p>
          <a:endParaRPr lang="en-US"/>
        </a:p>
      </dgm:t>
    </dgm:pt>
    <dgm:pt modelId="{FC65A89A-E7A9-404D-B0A3-E5E8B1C913EA}">
      <dgm:prSet phldrT="[Text]" custT="1"/>
      <dgm:spPr/>
      <dgm:t>
        <a:bodyPr/>
        <a:lstStyle/>
        <a:p>
          <a:pPr rtl="0"/>
          <a:r>
            <a:rPr lang="en-US" sz="1600">
              <a:latin typeface="Overpass ExtraBold"/>
              <a:cs typeface="Overpass ExtraBold"/>
            </a:rPr>
            <a:t>Used in A-Star Algo</a:t>
          </a:r>
        </a:p>
      </dgm:t>
    </dgm:pt>
    <dgm:pt modelId="{8750B854-AD29-44D2-81DE-615E97CDFFE6}" type="parTrans" cxnId="{A9EB38F3-E560-4B47-8F39-EF04A3288C06}">
      <dgm:prSet/>
      <dgm:spPr/>
      <dgm:t>
        <a:bodyPr/>
        <a:lstStyle/>
        <a:p>
          <a:endParaRPr lang="en-US"/>
        </a:p>
      </dgm:t>
    </dgm:pt>
    <dgm:pt modelId="{533FBCC7-2CE0-4571-ADDF-8F7E8E6660AB}" type="sibTrans" cxnId="{A9EB38F3-E560-4B47-8F39-EF04A3288C06}">
      <dgm:prSet/>
      <dgm:spPr/>
      <dgm:t>
        <a:bodyPr/>
        <a:lstStyle/>
        <a:p>
          <a:endParaRPr lang="en-US"/>
        </a:p>
      </dgm:t>
    </dgm:pt>
    <dgm:pt modelId="{10354BA9-0147-7A45-B501-94AEC33033FE}">
      <dgm:prSet phldrT="[Text]" phldr="0" custT="1"/>
      <dgm:spPr/>
      <dgm:t>
        <a:bodyPr/>
        <a:lstStyle/>
        <a:p>
          <a:pPr rtl="0"/>
          <a:endParaRPr lang="en-US" sz="1600">
            <a:latin typeface="Overpass ExtraBold"/>
            <a:cs typeface="Overpass ExtraBold"/>
          </a:endParaRPr>
        </a:p>
      </dgm:t>
    </dgm:pt>
    <dgm:pt modelId="{8D867BB3-A6DA-364D-BDC0-21A34E9773DD}" type="parTrans" cxnId="{C41F561C-66BA-0A47-8CD4-9BFCBBFEB66E}">
      <dgm:prSet/>
      <dgm:spPr/>
      <dgm:t>
        <a:bodyPr/>
        <a:lstStyle/>
        <a:p>
          <a:endParaRPr lang="en-GB"/>
        </a:p>
      </dgm:t>
    </dgm:pt>
    <dgm:pt modelId="{20308A4C-795C-D942-9B0F-D5EAA96690FA}" type="sibTrans" cxnId="{C41F561C-66BA-0A47-8CD4-9BFCBBFEB66E}">
      <dgm:prSet/>
      <dgm:spPr/>
      <dgm:t>
        <a:bodyPr/>
        <a:lstStyle/>
        <a:p>
          <a:endParaRPr lang="en-GB"/>
        </a:p>
      </dgm:t>
    </dgm:pt>
    <dgm:pt modelId="{07483F58-0C5B-448B-89BE-5929410609CD}" type="pres">
      <dgm:prSet presAssocID="{4CEE503A-4AA6-405A-B2F9-3F26F983E7F8}" presName="Name0" presStyleCnt="0">
        <dgm:presLayoutVars>
          <dgm:dir/>
          <dgm:animLvl val="lvl"/>
          <dgm:resizeHandles val="exact"/>
        </dgm:presLayoutVars>
      </dgm:prSet>
      <dgm:spPr/>
    </dgm:pt>
    <dgm:pt modelId="{7D7157AD-F64C-44CA-992A-E0BAD299EA78}" type="pres">
      <dgm:prSet presAssocID="{7A7A2B9B-1285-459F-B8ED-3001BB87063C}" presName="composite" presStyleCnt="0"/>
      <dgm:spPr/>
    </dgm:pt>
    <dgm:pt modelId="{88EA1397-058D-4B6B-BEFB-6E199733669A}" type="pres">
      <dgm:prSet presAssocID="{7A7A2B9B-1285-459F-B8ED-3001BB87063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EF90014-6ED6-4ECE-8DE3-B434A3DD86CA}" type="pres">
      <dgm:prSet presAssocID="{7A7A2B9B-1285-459F-B8ED-3001BB87063C}" presName="desTx" presStyleLbl="alignAccFollowNode1" presStyleIdx="0" presStyleCnt="2">
        <dgm:presLayoutVars>
          <dgm:bulletEnabled val="1"/>
        </dgm:presLayoutVars>
      </dgm:prSet>
      <dgm:spPr/>
    </dgm:pt>
    <dgm:pt modelId="{E9021A04-0776-4EC2-8474-A2CDDF347847}" type="pres">
      <dgm:prSet presAssocID="{19002935-B84F-4F79-9702-E10EB882C321}" presName="space" presStyleCnt="0"/>
      <dgm:spPr/>
    </dgm:pt>
    <dgm:pt modelId="{50E3617E-E262-4E7C-A63A-97E550B72EBC}" type="pres">
      <dgm:prSet presAssocID="{F85CB644-4E75-43CA-AAD9-2C7E3E079EFA}" presName="composite" presStyleCnt="0"/>
      <dgm:spPr/>
    </dgm:pt>
    <dgm:pt modelId="{D7B98A5A-AE95-4EB3-A39B-F1D8A2C87AF4}" type="pres">
      <dgm:prSet presAssocID="{F85CB644-4E75-43CA-AAD9-2C7E3E079EF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5C72A588-76E4-46EB-819B-D7645E081A8B}" type="pres">
      <dgm:prSet presAssocID="{F85CB644-4E75-43CA-AAD9-2C7E3E079EF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7B25330B-AE67-054A-BB81-F8E56EE1D39F}" type="presOf" srcId="{F85CB644-4E75-43CA-AAD9-2C7E3E079EFA}" destId="{D7B98A5A-AE95-4EB3-A39B-F1D8A2C87AF4}" srcOrd="0" destOrd="0" presId="urn:microsoft.com/office/officeart/2005/8/layout/hList1"/>
    <dgm:cxn modelId="{C41F561C-66BA-0A47-8CD4-9BFCBBFEB66E}" srcId="{7A7A2B9B-1285-459F-B8ED-3001BB87063C}" destId="{10354BA9-0147-7A45-B501-94AEC33033FE}" srcOrd="1" destOrd="0" parTransId="{8D867BB3-A6DA-364D-BDC0-21A34E9773DD}" sibTransId="{20308A4C-795C-D942-9B0F-D5EAA96690FA}"/>
    <dgm:cxn modelId="{9717E925-74C2-4753-8B63-EE4ABC8B9C41}" srcId="{4CEE503A-4AA6-405A-B2F9-3F26F983E7F8}" destId="{7A7A2B9B-1285-459F-B8ED-3001BB87063C}" srcOrd="0" destOrd="0" parTransId="{A36998FC-3848-46D9-A697-9193F982F71C}" sibTransId="{19002935-B84F-4F79-9702-E10EB882C321}"/>
    <dgm:cxn modelId="{3718315E-6E8A-4AFF-A414-176FDACE36E0}" srcId="{7A7A2B9B-1285-459F-B8ED-3001BB87063C}" destId="{3E6D9898-699D-4BF0-A461-EBBC63787DFE}" srcOrd="0" destOrd="0" parTransId="{7A6DE4BB-FB99-4453-A223-3E830E685C41}" sibTransId="{3E6F8A38-400B-4630-B552-C7F5591CF813}"/>
    <dgm:cxn modelId="{3D6DAA48-546A-4F54-9AFE-1503246BFA90}" type="presOf" srcId="{4CEE503A-4AA6-405A-B2F9-3F26F983E7F8}" destId="{07483F58-0C5B-448B-89BE-5929410609CD}" srcOrd="0" destOrd="0" presId="urn:microsoft.com/office/officeart/2005/8/layout/hList1"/>
    <dgm:cxn modelId="{3432476A-6CB6-40AE-8E92-C87252D51766}" srcId="{7A7A2B9B-1285-459F-B8ED-3001BB87063C}" destId="{7B899E3A-4BBB-427F-B900-F3EC50F81656}" srcOrd="2" destOrd="0" parTransId="{3D5C52FD-6C7A-414D-8DD0-DFEC9BE9AFA1}" sibTransId="{31B8EB28-E3A6-4C52-A565-1F23B6C791AC}"/>
    <dgm:cxn modelId="{3C536F74-ADA9-45FB-BE8F-FCF9ACD40D11}" srcId="{4CEE503A-4AA6-405A-B2F9-3F26F983E7F8}" destId="{F85CB644-4E75-43CA-AAD9-2C7E3E079EFA}" srcOrd="1" destOrd="0" parTransId="{376FF2E4-D9DA-4284-B08A-E2B8B61BA5F1}" sibTransId="{2852B578-432F-4AE3-94AE-5407FB9CEE7A}"/>
    <dgm:cxn modelId="{91B7E881-8A17-724A-88A8-BB0C74B9DD6B}" type="presOf" srcId="{778E3E97-CB86-4BAD-B78E-ECCA26C9B09A}" destId="{5C72A588-76E4-46EB-819B-D7645E081A8B}" srcOrd="0" destOrd="0" presId="urn:microsoft.com/office/officeart/2005/8/layout/hList1"/>
    <dgm:cxn modelId="{6C525789-32AC-4E46-8556-236446AA4E05}" type="presOf" srcId="{B566FADB-EF91-4CCB-A7E8-8CD0226507B2}" destId="{5C72A588-76E4-46EB-819B-D7645E081A8B}" srcOrd="0" destOrd="1" presId="urn:microsoft.com/office/officeart/2005/8/layout/hList1"/>
    <dgm:cxn modelId="{12090C8D-1C0E-4E6B-ACC2-93D5DD226E6A}" srcId="{778E3E97-CB86-4BAD-B78E-ECCA26C9B09A}" destId="{B566FADB-EF91-4CCB-A7E8-8CD0226507B2}" srcOrd="0" destOrd="0" parTransId="{B3DA2DB3-ACB7-4FA3-A8F8-250042588787}" sibTransId="{3CE051BB-B919-4E5A-8202-2A140384895B}"/>
    <dgm:cxn modelId="{D49E838F-C745-6C4D-86B8-911000AE6248}" type="presOf" srcId="{3E6D9898-699D-4BF0-A461-EBBC63787DFE}" destId="{CEF90014-6ED6-4ECE-8DE3-B434A3DD86CA}" srcOrd="0" destOrd="0" presId="urn:microsoft.com/office/officeart/2005/8/layout/hList1"/>
    <dgm:cxn modelId="{B6DED3A4-4ECF-994C-A0B3-DC98CC3767E2}" type="presOf" srcId="{7A7A2B9B-1285-459F-B8ED-3001BB87063C}" destId="{88EA1397-058D-4B6B-BEFB-6E199733669A}" srcOrd="0" destOrd="0" presId="urn:microsoft.com/office/officeart/2005/8/layout/hList1"/>
    <dgm:cxn modelId="{5EA9A2C6-D5A9-419E-AAC6-CD94588AC466}" srcId="{F85CB644-4E75-43CA-AAD9-2C7E3E079EFA}" destId="{778E3E97-CB86-4BAD-B78E-ECCA26C9B09A}" srcOrd="0" destOrd="0" parTransId="{69A9C704-FC27-44F3-8E90-D3F8CCC2BBB1}" sibTransId="{6A7BAD65-E33B-4B80-B290-D5BCB62D85AF}"/>
    <dgm:cxn modelId="{A6CD72DB-8E81-EF44-AB8E-AF6AC4CEDCAE}" type="presOf" srcId="{7B899E3A-4BBB-427F-B900-F3EC50F81656}" destId="{CEF90014-6ED6-4ECE-8DE3-B434A3DD86CA}" srcOrd="0" destOrd="2" presId="urn:microsoft.com/office/officeart/2005/8/layout/hList1"/>
    <dgm:cxn modelId="{A9EB38F3-E560-4B47-8F39-EF04A3288C06}" srcId="{778E3E97-CB86-4BAD-B78E-ECCA26C9B09A}" destId="{FC65A89A-E7A9-404D-B0A3-E5E8B1C913EA}" srcOrd="1" destOrd="0" parTransId="{8750B854-AD29-44D2-81DE-615E97CDFFE6}" sibTransId="{533FBCC7-2CE0-4571-ADDF-8F7E8E6660AB}"/>
    <dgm:cxn modelId="{243261F7-ECF2-4C48-A9E6-08EA1F32A1F1}" type="presOf" srcId="{FC65A89A-E7A9-404D-B0A3-E5E8B1C913EA}" destId="{5C72A588-76E4-46EB-819B-D7645E081A8B}" srcOrd="0" destOrd="2" presId="urn:microsoft.com/office/officeart/2005/8/layout/hList1"/>
    <dgm:cxn modelId="{4E478CFB-08A9-0F4D-9D88-6C04B8D38DA1}" type="presOf" srcId="{10354BA9-0147-7A45-B501-94AEC33033FE}" destId="{CEF90014-6ED6-4ECE-8DE3-B434A3DD86CA}" srcOrd="0" destOrd="1" presId="urn:microsoft.com/office/officeart/2005/8/layout/hList1"/>
    <dgm:cxn modelId="{230BD916-E47E-4E4E-9443-C6BFD72A946D}" type="presParOf" srcId="{07483F58-0C5B-448B-89BE-5929410609CD}" destId="{7D7157AD-F64C-44CA-992A-E0BAD299EA78}" srcOrd="0" destOrd="0" presId="urn:microsoft.com/office/officeart/2005/8/layout/hList1"/>
    <dgm:cxn modelId="{321BF5BB-529A-CE48-B056-4DD8F44AA434}" type="presParOf" srcId="{7D7157AD-F64C-44CA-992A-E0BAD299EA78}" destId="{88EA1397-058D-4B6B-BEFB-6E199733669A}" srcOrd="0" destOrd="0" presId="urn:microsoft.com/office/officeart/2005/8/layout/hList1"/>
    <dgm:cxn modelId="{C0B300FD-8D9F-9E44-93CD-466EC69F2468}" type="presParOf" srcId="{7D7157AD-F64C-44CA-992A-E0BAD299EA78}" destId="{CEF90014-6ED6-4ECE-8DE3-B434A3DD86CA}" srcOrd="1" destOrd="0" presId="urn:microsoft.com/office/officeart/2005/8/layout/hList1"/>
    <dgm:cxn modelId="{BCC1CDDD-9B5A-FF4A-A168-D1DB9BC6E1FC}" type="presParOf" srcId="{07483F58-0C5B-448B-89BE-5929410609CD}" destId="{E9021A04-0776-4EC2-8474-A2CDDF347847}" srcOrd="1" destOrd="0" presId="urn:microsoft.com/office/officeart/2005/8/layout/hList1"/>
    <dgm:cxn modelId="{D3B2C87D-697C-524C-90AA-89E888E93FA7}" type="presParOf" srcId="{07483F58-0C5B-448B-89BE-5929410609CD}" destId="{50E3617E-E262-4E7C-A63A-97E550B72EBC}" srcOrd="2" destOrd="0" presId="urn:microsoft.com/office/officeart/2005/8/layout/hList1"/>
    <dgm:cxn modelId="{682998A9-BDB3-3546-BD9A-61D1A2402735}" type="presParOf" srcId="{50E3617E-E262-4E7C-A63A-97E550B72EBC}" destId="{D7B98A5A-AE95-4EB3-A39B-F1D8A2C87AF4}" srcOrd="0" destOrd="0" presId="urn:microsoft.com/office/officeart/2005/8/layout/hList1"/>
    <dgm:cxn modelId="{57C214F6-F2C0-1642-BBD8-B1077C8C62CF}" type="presParOf" srcId="{50E3617E-E262-4E7C-A63A-97E550B72EBC}" destId="{5C72A588-76E4-46EB-819B-D7645E081A8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A1397-058D-4B6B-BEFB-6E199733669A}">
      <dsp:nvSpPr>
        <dsp:cNvPr id="0" name=""/>
        <dsp:cNvSpPr/>
      </dsp:nvSpPr>
      <dsp:spPr>
        <a:xfrm>
          <a:off x="27" y="489532"/>
          <a:ext cx="2633633" cy="10466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Overpass ExtraBold"/>
              <a:cs typeface="Overpass ExtraBold"/>
            </a:rPr>
            <a:t> </a:t>
          </a:r>
          <a:r>
            <a:rPr lang="en-US" sz="2900" kern="1200">
              <a:solidFill>
                <a:srgbClr val="6A62FD"/>
              </a:solidFill>
              <a:latin typeface="Overpass ExtraBold"/>
              <a:cs typeface="Overpass Black"/>
            </a:rPr>
            <a:t>Graphing</a:t>
          </a:r>
        </a:p>
      </dsp:txBody>
      <dsp:txXfrm>
        <a:off x="27" y="489532"/>
        <a:ext cx="2633633" cy="1046632"/>
      </dsp:txXfrm>
    </dsp:sp>
    <dsp:sp modelId="{CEF90014-6ED6-4ECE-8DE3-B434A3DD86CA}">
      <dsp:nvSpPr>
        <dsp:cNvPr id="0" name=""/>
        <dsp:cNvSpPr/>
      </dsp:nvSpPr>
      <dsp:spPr>
        <a:xfrm>
          <a:off x="27" y="1536165"/>
          <a:ext cx="2633633" cy="16319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Overpass ExtraBold"/>
              <a:cs typeface="Overpass ExtraBold"/>
            </a:rPr>
            <a:t> Python "</a:t>
          </a:r>
          <a:r>
            <a:rPr lang="en-US" sz="1600" kern="1200" err="1">
              <a:latin typeface="Overpass ExtraBold"/>
              <a:cs typeface="Overpass ExtraBold"/>
            </a:rPr>
            <a:t>Networkx</a:t>
          </a:r>
          <a:r>
            <a:rPr lang="en-US" sz="1600" kern="1200">
              <a:latin typeface="Overpass ExtraBold"/>
              <a:cs typeface="Overpass ExtraBold"/>
            </a:rPr>
            <a:t>" module to generate a Directional Graph 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>
            <a:latin typeface="Overpass ExtraBold"/>
            <a:cs typeface="Overpass ExtraBold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Overpass ExtraBold"/>
              <a:cs typeface="Overpass ExtraBold"/>
            </a:rPr>
            <a:t> "Matplotlib" module to plot the graph into a JPG</a:t>
          </a:r>
        </a:p>
      </dsp:txBody>
      <dsp:txXfrm>
        <a:off x="27" y="1536165"/>
        <a:ext cx="2633633" cy="1631902"/>
      </dsp:txXfrm>
    </dsp:sp>
    <dsp:sp modelId="{D7B98A5A-AE95-4EB3-A39B-F1D8A2C87AF4}">
      <dsp:nvSpPr>
        <dsp:cNvPr id="0" name=""/>
        <dsp:cNvSpPr/>
      </dsp:nvSpPr>
      <dsp:spPr>
        <a:xfrm>
          <a:off x="3002369" y="489532"/>
          <a:ext cx="2633633" cy="10466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Overpass ExtraBold"/>
              <a:cs typeface="Overpass ExtraBold"/>
            </a:rPr>
            <a:t> </a:t>
          </a:r>
          <a:r>
            <a:rPr lang="en-US" sz="2900" kern="1200">
              <a:solidFill>
                <a:srgbClr val="6A62FD"/>
              </a:solidFill>
              <a:latin typeface="Overpass ExtraBold"/>
              <a:cs typeface="Overpass ExtraBold"/>
            </a:rPr>
            <a:t>Data Structure</a:t>
          </a:r>
        </a:p>
      </dsp:txBody>
      <dsp:txXfrm>
        <a:off x="3002369" y="489532"/>
        <a:ext cx="2633633" cy="1046632"/>
      </dsp:txXfrm>
    </dsp:sp>
    <dsp:sp modelId="{5C72A588-76E4-46EB-819B-D7645E081A8B}">
      <dsp:nvSpPr>
        <dsp:cNvPr id="0" name=""/>
        <dsp:cNvSpPr/>
      </dsp:nvSpPr>
      <dsp:spPr>
        <a:xfrm>
          <a:off x="3002369" y="1536165"/>
          <a:ext cx="2633633" cy="163190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Overpass ExtraBold"/>
              <a:cs typeface="Overpass ExtraBold"/>
            </a:rPr>
            <a:t> "</a:t>
          </a:r>
          <a:r>
            <a:rPr lang="en-US" sz="1600" kern="1200" err="1">
              <a:latin typeface="Overpass ExtraBold"/>
              <a:cs typeface="Overpass ExtraBold"/>
            </a:rPr>
            <a:t>Heapq</a:t>
          </a:r>
          <a:r>
            <a:rPr lang="en-US" sz="1600" kern="1200">
              <a:latin typeface="Overpass ExtraBold"/>
              <a:cs typeface="Overpass ExtraBold"/>
            </a:rPr>
            <a:t>" priority queue to maintain smallest element to dequeue</a:t>
          </a:r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Overpass ExtraBold"/>
              <a:cs typeface="Overpass ExtraBold"/>
            </a:rPr>
            <a:t>Used in Dijkstra Algo</a:t>
          </a:r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Overpass ExtraBold"/>
              <a:cs typeface="Overpass ExtraBold"/>
            </a:rPr>
            <a:t>Used in A-Star Algo</a:t>
          </a:r>
        </a:p>
      </dsp:txBody>
      <dsp:txXfrm>
        <a:off x="3002369" y="1536165"/>
        <a:ext cx="2633633" cy="16319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bec5cc5d5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bec5cc5d5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86865d4646_0_2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86865d4646_0_2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07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86865d4646_0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86865d4646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255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72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86865d4646_0_2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86865d4646_0_2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825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86865d4646_0_2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86865d4646_0_2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896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86865d4646_0_2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86865d4646_0_2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170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86865d4646_0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86865d4646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514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86865d4646_0_2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86865d4646_0_2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759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86865d4646_0_2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86865d4646_0_2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009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86865d4646_0_2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86865d4646_0_2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234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86865d4646_0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86865d4646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666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86865d4646_0_2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86865d4646_0_2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515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86865d4646_0_2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86865d4646_0_2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922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86865d4646_0_2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86865d4646_0_2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138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86865d4646_0_2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86865d4646_0_2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74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86865d4646_0_2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86865d4646_0_2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854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86865d4646_0_2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86865d4646_0_2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Definition of some terms before moving 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6171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86865d4646_0_2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86865d4646_0_2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724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86865d4646_0_2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86865d4646_0_2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224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86865d4646_0_2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86865d4646_0_2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883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86865d4646_0_2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86865d4646_0_2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911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86865d4646_0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86865d4646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688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94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Title slid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643491" y="243550"/>
            <a:ext cx="6568991" cy="489998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81000" y="838988"/>
            <a:ext cx="4353900" cy="16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400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 preserve="1">
  <p:cSld name="Table of contents 1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 rot="-308984" flipH="1">
            <a:off x="3376794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2" hasCustomPrompt="1"/>
          </p:nvPr>
        </p:nvSpPr>
        <p:spPr>
          <a:xfrm>
            <a:off x="720001" y="1254513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720025" y="1781025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3"/>
          </p:nvPr>
        </p:nvSpPr>
        <p:spPr>
          <a:xfrm>
            <a:off x="720000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4" hasCustomPrompt="1"/>
          </p:nvPr>
        </p:nvSpPr>
        <p:spPr>
          <a:xfrm>
            <a:off x="6009539" y="1254520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5"/>
          </p:nvPr>
        </p:nvSpPr>
        <p:spPr>
          <a:xfrm>
            <a:off x="6009503" y="1781025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6"/>
          </p:nvPr>
        </p:nvSpPr>
        <p:spPr>
          <a:xfrm>
            <a:off x="6009500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929988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8"/>
          </p:nvPr>
        </p:nvSpPr>
        <p:spPr>
          <a:xfrm>
            <a:off x="720000" y="3456500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9"/>
          </p:nvPr>
        </p:nvSpPr>
        <p:spPr>
          <a:xfrm>
            <a:off x="720000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13" hasCustomPrompt="1"/>
          </p:nvPr>
        </p:nvSpPr>
        <p:spPr>
          <a:xfrm>
            <a:off x="6009510" y="2929995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4"/>
          </p:nvPr>
        </p:nvSpPr>
        <p:spPr>
          <a:xfrm>
            <a:off x="6009500" y="3456500"/>
            <a:ext cx="20913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5"/>
          </p:nvPr>
        </p:nvSpPr>
        <p:spPr>
          <a:xfrm>
            <a:off x="6009500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16" hasCustomPrompt="1"/>
          </p:nvPr>
        </p:nvSpPr>
        <p:spPr>
          <a:xfrm>
            <a:off x="3364763" y="1254513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17"/>
          </p:nvPr>
        </p:nvSpPr>
        <p:spPr>
          <a:xfrm>
            <a:off x="3364796" y="1781025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8"/>
          </p:nvPr>
        </p:nvSpPr>
        <p:spPr>
          <a:xfrm>
            <a:off x="3364763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19" hasCustomPrompt="1"/>
          </p:nvPr>
        </p:nvSpPr>
        <p:spPr>
          <a:xfrm>
            <a:off x="3364763" y="2929988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20"/>
          </p:nvPr>
        </p:nvSpPr>
        <p:spPr>
          <a:xfrm>
            <a:off x="3364763" y="3456500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1"/>
          </p:nvPr>
        </p:nvSpPr>
        <p:spPr>
          <a:xfrm>
            <a:off x="3364763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5607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preserve="1">
  <p:cSld name="Title and three columns"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6" name="Google Shape;96;p15"/>
          <p:cNvSpPr/>
          <p:nvPr/>
        </p:nvSpPr>
        <p:spPr>
          <a:xfrm flipH="1">
            <a:off x="-32145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7143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2"/>
          </p:nvPr>
        </p:nvSpPr>
        <p:spPr>
          <a:xfrm>
            <a:off x="715050" y="3016200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3"/>
          </p:nvPr>
        </p:nvSpPr>
        <p:spPr>
          <a:xfrm>
            <a:off x="33741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4"/>
          </p:nvPr>
        </p:nvSpPr>
        <p:spPr>
          <a:xfrm>
            <a:off x="3374850" y="3016200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5"/>
          </p:nvPr>
        </p:nvSpPr>
        <p:spPr>
          <a:xfrm>
            <a:off x="60339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6"/>
          </p:nvPr>
        </p:nvSpPr>
        <p:spPr>
          <a:xfrm>
            <a:off x="6034650" y="3016200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5605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 rot="308984">
            <a:off x="-1672431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20000" y="1112725"/>
            <a:ext cx="3007200" cy="18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1"/>
          </p:nvPr>
        </p:nvSpPr>
        <p:spPr>
          <a:xfrm>
            <a:off x="720000" y="3227075"/>
            <a:ext cx="30072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6085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 preserve="1">
  <p:cSld name="Title and text 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 rot="-308984" flipH="1">
            <a:off x="1733669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4860625" y="1112725"/>
            <a:ext cx="3007200" cy="18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4860625" y="3227075"/>
            <a:ext cx="30072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9437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>
  <p:cSld name="Title and four column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/>
          <p:nvPr/>
        </p:nvSpPr>
        <p:spPr>
          <a:xfrm rot="10800000">
            <a:off x="-3214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5773361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1"/>
          </p:nvPr>
        </p:nvSpPr>
        <p:spPr>
          <a:xfrm>
            <a:off x="2056275" y="3274091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2"/>
          </p:nvPr>
        </p:nvSpPr>
        <p:spPr>
          <a:xfrm>
            <a:off x="5535254" y="327410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3"/>
          </p:nvPr>
        </p:nvSpPr>
        <p:spPr>
          <a:xfrm>
            <a:off x="2056275" y="3539179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"/>
          </p:nvPr>
        </p:nvSpPr>
        <p:spPr>
          <a:xfrm>
            <a:off x="5535250" y="3539179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5"/>
          </p:nvPr>
        </p:nvSpPr>
        <p:spPr>
          <a:xfrm>
            <a:off x="2056275" y="16116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6"/>
          </p:nvPr>
        </p:nvSpPr>
        <p:spPr>
          <a:xfrm>
            <a:off x="5535254" y="16116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7"/>
          </p:nvPr>
        </p:nvSpPr>
        <p:spPr>
          <a:xfrm>
            <a:off x="2056263" y="1865766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8"/>
          </p:nvPr>
        </p:nvSpPr>
        <p:spPr>
          <a:xfrm>
            <a:off x="5535250" y="1865766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5357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 preserve="1">
  <p:cSld name="Title and two columns 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 rot="10800000" flipH="1">
            <a:off x="657405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1"/>
          </p:nvPr>
        </p:nvSpPr>
        <p:spPr>
          <a:xfrm>
            <a:off x="4631267" y="327410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2"/>
          </p:nvPr>
        </p:nvSpPr>
        <p:spPr>
          <a:xfrm>
            <a:off x="4631263" y="3535879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3"/>
          </p:nvPr>
        </p:nvSpPr>
        <p:spPr>
          <a:xfrm>
            <a:off x="2982438" y="16116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4"/>
          </p:nvPr>
        </p:nvSpPr>
        <p:spPr>
          <a:xfrm>
            <a:off x="2235125" y="1862466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" name="Google Shape;131;p19"/>
          <p:cNvSpPr/>
          <p:nvPr/>
        </p:nvSpPr>
        <p:spPr>
          <a:xfrm flipH="1">
            <a:off x="-32145" y="2918525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3081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 preserve="1">
  <p:cSld name="Title and text 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1"/>
          </p:nvPr>
        </p:nvSpPr>
        <p:spPr>
          <a:xfrm>
            <a:off x="2299350" y="1457950"/>
            <a:ext cx="4545300" cy="3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/>
          <p:nvPr/>
        </p:nvSpPr>
        <p:spPr>
          <a:xfrm rot="10800000" flipH="1">
            <a:off x="5777400" y="-41222"/>
            <a:ext cx="3406995" cy="2017222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/>
          <p:nvPr/>
        </p:nvSpPr>
        <p:spPr>
          <a:xfrm flipH="1">
            <a:off x="-79375" y="29169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6019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 preserve="1">
  <p:cSld name="Title and two columns 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/>
          <p:nvPr/>
        </p:nvSpPr>
        <p:spPr>
          <a:xfrm rot="10800000" flipH="1">
            <a:off x="5777400" y="-41222"/>
            <a:ext cx="3406995" cy="2017222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0" name="Google Shape;140;p21"/>
          <p:cNvSpPr/>
          <p:nvPr/>
        </p:nvSpPr>
        <p:spPr>
          <a:xfrm flipH="1">
            <a:off x="-79502" y="539999"/>
            <a:ext cx="5426867" cy="464687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1"/>
          </p:nvPr>
        </p:nvSpPr>
        <p:spPr>
          <a:xfrm>
            <a:off x="626525" y="1830050"/>
            <a:ext cx="3872100" cy="25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2"/>
          </p:nvPr>
        </p:nvSpPr>
        <p:spPr>
          <a:xfrm>
            <a:off x="4572075" y="1830050"/>
            <a:ext cx="3872100" cy="25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0516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 preserve="1">
  <p:cSld name="Title and four columns 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/>
          <p:nvPr/>
        </p:nvSpPr>
        <p:spPr>
          <a:xfrm flipH="1">
            <a:off x="-32252" y="2948675"/>
            <a:ext cx="177650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1"/>
          </p:nvPr>
        </p:nvSpPr>
        <p:spPr>
          <a:xfrm>
            <a:off x="2067356" y="3028691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2"/>
          </p:nvPr>
        </p:nvSpPr>
        <p:spPr>
          <a:xfrm>
            <a:off x="5546338" y="302870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3"/>
          </p:nvPr>
        </p:nvSpPr>
        <p:spPr>
          <a:xfrm>
            <a:off x="1693706" y="3298954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4"/>
          </p:nvPr>
        </p:nvSpPr>
        <p:spPr>
          <a:xfrm>
            <a:off x="5172688" y="3298954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5"/>
          </p:nvPr>
        </p:nvSpPr>
        <p:spPr>
          <a:xfrm>
            <a:off x="2067356" y="16607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6"/>
          </p:nvPr>
        </p:nvSpPr>
        <p:spPr>
          <a:xfrm>
            <a:off x="5546338" y="16607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7"/>
          </p:nvPr>
        </p:nvSpPr>
        <p:spPr>
          <a:xfrm>
            <a:off x="1693706" y="1920041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8"/>
          </p:nvPr>
        </p:nvSpPr>
        <p:spPr>
          <a:xfrm>
            <a:off x="5172688" y="1920041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0504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preserve="1">
  <p:cSld name="Title and six 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/>
          <p:nvPr/>
        </p:nvSpPr>
        <p:spPr>
          <a:xfrm flipH="1">
            <a:off x="-2692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0" name="Google Shape;160;p24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720000" y="5465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1"/>
          </p:nvPr>
        </p:nvSpPr>
        <p:spPr>
          <a:xfrm>
            <a:off x="720000" y="3711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2"/>
          </p:nvPr>
        </p:nvSpPr>
        <p:spPr>
          <a:xfrm>
            <a:off x="3433200" y="3711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ubTitle" idx="3"/>
          </p:nvPr>
        </p:nvSpPr>
        <p:spPr>
          <a:xfrm>
            <a:off x="6146400" y="3711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ubTitle" idx="4"/>
          </p:nvPr>
        </p:nvSpPr>
        <p:spPr>
          <a:xfrm>
            <a:off x="720000" y="40802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subTitle" idx="5"/>
          </p:nvPr>
        </p:nvSpPr>
        <p:spPr>
          <a:xfrm>
            <a:off x="3433200" y="40802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6"/>
          </p:nvPr>
        </p:nvSpPr>
        <p:spPr>
          <a:xfrm>
            <a:off x="6146400" y="40802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7"/>
          </p:nvPr>
        </p:nvSpPr>
        <p:spPr>
          <a:xfrm>
            <a:off x="720000" y="19896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8"/>
          </p:nvPr>
        </p:nvSpPr>
        <p:spPr>
          <a:xfrm>
            <a:off x="3433200" y="19896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9"/>
          </p:nvPr>
        </p:nvSpPr>
        <p:spPr>
          <a:xfrm>
            <a:off x="6146400" y="19896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13"/>
          </p:nvPr>
        </p:nvSpPr>
        <p:spPr>
          <a:xfrm>
            <a:off x="720000" y="23585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14"/>
          </p:nvPr>
        </p:nvSpPr>
        <p:spPr>
          <a:xfrm>
            <a:off x="3433200" y="23585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subTitle" idx="15"/>
          </p:nvPr>
        </p:nvSpPr>
        <p:spPr>
          <a:xfrm>
            <a:off x="6146400" y="2358525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902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649384" y="243550"/>
            <a:ext cx="6568991" cy="489998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 rot="-308951" flipH="1">
            <a:off x="531846" y="733688"/>
            <a:ext cx="3664166" cy="251039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900225" y="1918375"/>
            <a:ext cx="35235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057500" y="107342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1">
                    <a:lumMod val="75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599200" y="3544225"/>
            <a:ext cx="2824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33336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 preserve="1">
  <p:cSld name="Title and three columns 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/>
          <p:nvPr/>
        </p:nvSpPr>
        <p:spPr>
          <a:xfrm>
            <a:off x="652947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6" name="Google Shape;176;p25"/>
          <p:cNvSpPr/>
          <p:nvPr/>
        </p:nvSpPr>
        <p:spPr>
          <a:xfrm rot="10800000">
            <a:off x="-2692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7" name="Google Shape;177;p25"/>
          <p:cNvSpPr txBox="1">
            <a:spLocks noGrp="1"/>
          </p:cNvSpPr>
          <p:nvPr>
            <p:ph type="title"/>
          </p:nvPr>
        </p:nvSpPr>
        <p:spPr>
          <a:xfrm>
            <a:off x="720000" y="5465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subTitle" idx="1"/>
          </p:nvPr>
        </p:nvSpPr>
        <p:spPr>
          <a:xfrm>
            <a:off x="720000" y="2604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2"/>
          </p:nvPr>
        </p:nvSpPr>
        <p:spPr>
          <a:xfrm>
            <a:off x="3433200" y="2604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3"/>
          </p:nvPr>
        </p:nvSpPr>
        <p:spPr>
          <a:xfrm>
            <a:off x="6146400" y="2604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4"/>
          </p:nvPr>
        </p:nvSpPr>
        <p:spPr>
          <a:xfrm>
            <a:off x="720000" y="2931175"/>
            <a:ext cx="2277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5"/>
          </p:nvPr>
        </p:nvSpPr>
        <p:spPr>
          <a:xfrm>
            <a:off x="3433200" y="2931175"/>
            <a:ext cx="2277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6"/>
          </p:nvPr>
        </p:nvSpPr>
        <p:spPr>
          <a:xfrm>
            <a:off x="6146400" y="2931175"/>
            <a:ext cx="22776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759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 preserve="1">
  <p:cSld name="Numbers and 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/>
          <p:nvPr/>
        </p:nvSpPr>
        <p:spPr>
          <a:xfrm>
            <a:off x="2076450" y="-988225"/>
            <a:ext cx="7160970" cy="6131740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 hasCustomPrompt="1"/>
          </p:nvPr>
        </p:nvSpPr>
        <p:spPr>
          <a:xfrm>
            <a:off x="720000" y="618338"/>
            <a:ext cx="40326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>
                    <a:lumMod val="75000"/>
                  </a:schemeClr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6"/>
          <p:cNvSpPr txBox="1">
            <a:spLocks noGrp="1"/>
          </p:cNvSpPr>
          <p:nvPr>
            <p:ph type="subTitle" idx="1"/>
          </p:nvPr>
        </p:nvSpPr>
        <p:spPr>
          <a:xfrm>
            <a:off x="720000" y="1424438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955538"/>
            <a:ext cx="40326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>
                    <a:lumMod val="75000"/>
                  </a:schemeClr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9" name="Google Shape;189;p26"/>
          <p:cNvSpPr txBox="1">
            <a:spLocks noGrp="1"/>
          </p:cNvSpPr>
          <p:nvPr>
            <p:ph type="subTitle" idx="3"/>
          </p:nvPr>
        </p:nvSpPr>
        <p:spPr>
          <a:xfrm>
            <a:off x="720000" y="2761650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3292763"/>
            <a:ext cx="40326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>
                    <a:lumMod val="75000"/>
                  </a:schemeClr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1" name="Google Shape;191;p26"/>
          <p:cNvSpPr txBox="1">
            <a:spLocks noGrp="1"/>
          </p:cNvSpPr>
          <p:nvPr>
            <p:ph type="subTitle" idx="5"/>
          </p:nvPr>
        </p:nvSpPr>
        <p:spPr>
          <a:xfrm>
            <a:off x="720000" y="4098863"/>
            <a:ext cx="43104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3863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 preserve="1">
  <p:cSld name="Numbers and text 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>
            <a:spLocks noGrp="1"/>
          </p:cNvSpPr>
          <p:nvPr>
            <p:ph type="title" hasCustomPrompt="1"/>
          </p:nvPr>
        </p:nvSpPr>
        <p:spPr>
          <a:xfrm>
            <a:off x="2173825" y="618350"/>
            <a:ext cx="47964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>
                    <a:lumMod val="75000"/>
                  </a:schemeClr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4" name="Google Shape;194;p27"/>
          <p:cNvSpPr txBox="1">
            <a:spLocks noGrp="1"/>
          </p:cNvSpPr>
          <p:nvPr>
            <p:ph type="subTitle" idx="1"/>
          </p:nvPr>
        </p:nvSpPr>
        <p:spPr>
          <a:xfrm>
            <a:off x="2418600" y="1424438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title" idx="2" hasCustomPrompt="1"/>
          </p:nvPr>
        </p:nvSpPr>
        <p:spPr>
          <a:xfrm>
            <a:off x="2173825" y="1955550"/>
            <a:ext cx="47964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>
                    <a:lumMod val="75000"/>
                  </a:schemeClr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3"/>
          </p:nvPr>
        </p:nvSpPr>
        <p:spPr>
          <a:xfrm>
            <a:off x="2418600" y="2761650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title" idx="4" hasCustomPrompt="1"/>
          </p:nvPr>
        </p:nvSpPr>
        <p:spPr>
          <a:xfrm>
            <a:off x="2173825" y="3292775"/>
            <a:ext cx="47964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>
                    <a:lumMod val="75000"/>
                  </a:schemeClr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8" name="Google Shape;198;p27"/>
          <p:cNvSpPr txBox="1">
            <a:spLocks noGrp="1"/>
          </p:cNvSpPr>
          <p:nvPr>
            <p:ph type="subTitle" idx="5"/>
          </p:nvPr>
        </p:nvSpPr>
        <p:spPr>
          <a:xfrm>
            <a:off x="2416800" y="4098863"/>
            <a:ext cx="43104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9" name="Google Shape;199;p27"/>
          <p:cNvSpPr/>
          <p:nvPr/>
        </p:nvSpPr>
        <p:spPr>
          <a:xfrm>
            <a:off x="652947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0" name="Google Shape;200;p27"/>
          <p:cNvSpPr/>
          <p:nvPr/>
        </p:nvSpPr>
        <p:spPr>
          <a:xfrm rot="10800000">
            <a:off x="-2692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03409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Idea 1" preserve="1">
  <p:cSld name="Main Idea 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720200" y="1164863"/>
            <a:ext cx="77037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1"/>
          </p:nvPr>
        </p:nvSpPr>
        <p:spPr>
          <a:xfrm>
            <a:off x="1077275" y="2811800"/>
            <a:ext cx="69894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4" name="Google Shape;204;p28"/>
          <p:cNvSpPr/>
          <p:nvPr/>
        </p:nvSpPr>
        <p:spPr>
          <a:xfrm rot="10800000" flipH="1">
            <a:off x="5926348" y="-161"/>
            <a:ext cx="3257067" cy="278893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5" name="Google Shape;205;p28"/>
          <p:cNvSpPr/>
          <p:nvPr/>
        </p:nvSpPr>
        <p:spPr>
          <a:xfrm flipH="1">
            <a:off x="-81629" y="2108226"/>
            <a:ext cx="2588131" cy="3035287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18798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 1" preserve="1">
  <p:cSld name="Title and text 4 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/>
          <p:nvPr/>
        </p:nvSpPr>
        <p:spPr>
          <a:xfrm rot="-308942" flipH="1">
            <a:off x="-3720467" y="2064870"/>
            <a:ext cx="6814520" cy="4668992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3103050" y="1455409"/>
            <a:ext cx="29379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ubTitle" idx="1"/>
          </p:nvPr>
        </p:nvSpPr>
        <p:spPr>
          <a:xfrm>
            <a:off x="2640800" y="2288900"/>
            <a:ext cx="3862500" cy="12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0" name="Google Shape;210;p29"/>
          <p:cNvSpPr/>
          <p:nvPr/>
        </p:nvSpPr>
        <p:spPr>
          <a:xfrm rot="-308942" flipH="1">
            <a:off x="5694383" y="1900070"/>
            <a:ext cx="6814520" cy="4668992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69249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 preserve="1">
  <p:cSld name="Title and text 4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/>
          <p:nvPr/>
        </p:nvSpPr>
        <p:spPr>
          <a:xfrm>
            <a:off x="3218002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720000" y="1156121"/>
            <a:ext cx="29379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subTitle" idx="1"/>
          </p:nvPr>
        </p:nvSpPr>
        <p:spPr>
          <a:xfrm>
            <a:off x="720000" y="2236813"/>
            <a:ext cx="2937900" cy="12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46853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>
  <p:cSld name="Title only 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7" name="Google Shape;217;p31"/>
          <p:cNvSpPr/>
          <p:nvPr/>
        </p:nvSpPr>
        <p:spPr>
          <a:xfrm flipH="1">
            <a:off x="-32213" y="2948675"/>
            <a:ext cx="2861488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75471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 preserve="1">
  <p:cSld name="Title only 2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2"/>
          <p:cNvSpPr/>
          <p:nvPr/>
        </p:nvSpPr>
        <p:spPr>
          <a:xfrm>
            <a:off x="3213198" y="1160552"/>
            <a:ext cx="6007006" cy="3983181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2" name="Google Shape;222;p32"/>
          <p:cNvSpPr/>
          <p:nvPr/>
        </p:nvSpPr>
        <p:spPr>
          <a:xfrm flipH="1">
            <a:off x="-96779" y="1160552"/>
            <a:ext cx="6007006" cy="3983181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89799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 preserve="1">
  <p:cSld name="Title only 3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/>
          <p:nvPr/>
        </p:nvSpPr>
        <p:spPr>
          <a:xfrm rot="10800000">
            <a:off x="-269600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3213202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6" name="Google Shape;226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27029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 preserve="1">
  <p:cSld name="Section Header 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/>
          <p:nvPr/>
        </p:nvSpPr>
        <p:spPr>
          <a:xfrm flipH="1">
            <a:off x="-103014" y="277900"/>
            <a:ext cx="6568991" cy="489998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9" name="Google Shape;229;p34"/>
          <p:cNvSpPr/>
          <p:nvPr/>
        </p:nvSpPr>
        <p:spPr>
          <a:xfrm rot="308951">
            <a:off x="4919350" y="768038"/>
            <a:ext cx="3664166" cy="251039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0" name="Google Shape;230;p34"/>
          <p:cNvSpPr txBox="1">
            <a:spLocks noGrp="1"/>
          </p:cNvSpPr>
          <p:nvPr>
            <p:ph type="title"/>
          </p:nvPr>
        </p:nvSpPr>
        <p:spPr>
          <a:xfrm flipH="1">
            <a:off x="691636" y="1952725"/>
            <a:ext cx="35235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91361" y="110777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1">
                    <a:lumMod val="75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2" name="Google Shape;232;p34"/>
          <p:cNvSpPr txBox="1">
            <a:spLocks noGrp="1"/>
          </p:cNvSpPr>
          <p:nvPr>
            <p:ph type="subTitle" idx="1"/>
          </p:nvPr>
        </p:nvSpPr>
        <p:spPr>
          <a:xfrm flipH="1">
            <a:off x="691361" y="3578575"/>
            <a:ext cx="2824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77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/>
          <p:nvPr/>
        </p:nvSpPr>
        <p:spPr>
          <a:xfrm flipH="1">
            <a:off x="-32145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724875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725625" y="30139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5023325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5024075" y="30139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67425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 preserve="1">
  <p:cSld name="Big number 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 hasCustomPrompt="1"/>
          </p:nvPr>
        </p:nvSpPr>
        <p:spPr>
          <a:xfrm>
            <a:off x="623250" y="1691963"/>
            <a:ext cx="6883500" cy="13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10000">
                <a:solidFill>
                  <a:schemeClr val="accent1">
                    <a:lumMod val="75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5" name="Google Shape;235;p35"/>
          <p:cNvSpPr txBox="1">
            <a:spLocks noGrp="1"/>
          </p:cNvSpPr>
          <p:nvPr>
            <p:ph type="subTitle" idx="1"/>
          </p:nvPr>
        </p:nvSpPr>
        <p:spPr>
          <a:xfrm>
            <a:off x="720000" y="3025225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6" name="Google Shape;236;p35"/>
          <p:cNvSpPr/>
          <p:nvPr/>
        </p:nvSpPr>
        <p:spPr>
          <a:xfrm>
            <a:off x="3213202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38428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 preserve="1">
  <p:cSld name="Big number 2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/>
          <p:nvPr/>
        </p:nvSpPr>
        <p:spPr>
          <a:xfrm flipH="1">
            <a:off x="-158573" y="48075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9" name="Google Shape;239;p36"/>
          <p:cNvSpPr txBox="1">
            <a:spLocks noGrp="1"/>
          </p:cNvSpPr>
          <p:nvPr>
            <p:ph type="title" hasCustomPrompt="1"/>
          </p:nvPr>
        </p:nvSpPr>
        <p:spPr>
          <a:xfrm>
            <a:off x="3713475" y="1691963"/>
            <a:ext cx="6883500" cy="13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10000">
                <a:solidFill>
                  <a:schemeClr val="accent1">
                    <a:lumMod val="75000"/>
                  </a:schemeClr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0" name="Google Shape;240;p36"/>
          <p:cNvSpPr txBox="1">
            <a:spLocks noGrp="1"/>
          </p:cNvSpPr>
          <p:nvPr>
            <p:ph type="subTitle" idx="1"/>
          </p:nvPr>
        </p:nvSpPr>
        <p:spPr>
          <a:xfrm>
            <a:off x="3810225" y="3025225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51517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 preserve="1">
  <p:cSld name="Title and six columns 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/>
          <p:nvPr/>
        </p:nvSpPr>
        <p:spPr>
          <a:xfrm>
            <a:off x="3289375" y="54471"/>
            <a:ext cx="5952938" cy="509733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3" name="Google Shape;243;p37"/>
          <p:cNvSpPr txBox="1">
            <a:spLocks noGrp="1"/>
          </p:cNvSpPr>
          <p:nvPr>
            <p:ph type="title"/>
          </p:nvPr>
        </p:nvSpPr>
        <p:spPr>
          <a:xfrm>
            <a:off x="720000" y="5465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7"/>
          <p:cNvSpPr txBox="1">
            <a:spLocks noGrp="1"/>
          </p:cNvSpPr>
          <p:nvPr>
            <p:ph type="subTitle" idx="1"/>
          </p:nvPr>
        </p:nvSpPr>
        <p:spPr>
          <a:xfrm>
            <a:off x="720000" y="34004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subTitle" idx="2"/>
          </p:nvPr>
        </p:nvSpPr>
        <p:spPr>
          <a:xfrm>
            <a:off x="3433200" y="34004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6" name="Google Shape;246;p37"/>
          <p:cNvSpPr txBox="1">
            <a:spLocks noGrp="1"/>
          </p:cNvSpPr>
          <p:nvPr>
            <p:ph type="subTitle" idx="3"/>
          </p:nvPr>
        </p:nvSpPr>
        <p:spPr>
          <a:xfrm>
            <a:off x="6146400" y="34004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subTitle" idx="4"/>
          </p:nvPr>
        </p:nvSpPr>
        <p:spPr>
          <a:xfrm>
            <a:off x="999100" y="37757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subTitle" idx="5"/>
          </p:nvPr>
        </p:nvSpPr>
        <p:spPr>
          <a:xfrm>
            <a:off x="3712350" y="37757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subTitle" idx="6"/>
          </p:nvPr>
        </p:nvSpPr>
        <p:spPr>
          <a:xfrm>
            <a:off x="6425550" y="37757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7"/>
          </p:nvPr>
        </p:nvSpPr>
        <p:spPr>
          <a:xfrm>
            <a:off x="720000" y="16787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subTitle" idx="8"/>
          </p:nvPr>
        </p:nvSpPr>
        <p:spPr>
          <a:xfrm>
            <a:off x="3433200" y="16787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2" name="Google Shape;252;p37"/>
          <p:cNvSpPr txBox="1">
            <a:spLocks noGrp="1"/>
          </p:cNvSpPr>
          <p:nvPr>
            <p:ph type="subTitle" idx="9"/>
          </p:nvPr>
        </p:nvSpPr>
        <p:spPr>
          <a:xfrm>
            <a:off x="6146400" y="167875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3" name="Google Shape;253;p37"/>
          <p:cNvSpPr txBox="1">
            <a:spLocks noGrp="1"/>
          </p:cNvSpPr>
          <p:nvPr>
            <p:ph type="subTitle" idx="13"/>
          </p:nvPr>
        </p:nvSpPr>
        <p:spPr>
          <a:xfrm>
            <a:off x="999100" y="20540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4" name="Google Shape;254;p37"/>
          <p:cNvSpPr txBox="1">
            <a:spLocks noGrp="1"/>
          </p:cNvSpPr>
          <p:nvPr>
            <p:ph type="subTitle" idx="14"/>
          </p:nvPr>
        </p:nvSpPr>
        <p:spPr>
          <a:xfrm>
            <a:off x="3712350" y="20540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5" name="Google Shape;255;p37"/>
          <p:cNvSpPr txBox="1">
            <a:spLocks noGrp="1"/>
          </p:cNvSpPr>
          <p:nvPr>
            <p:ph type="subTitle" idx="15"/>
          </p:nvPr>
        </p:nvSpPr>
        <p:spPr>
          <a:xfrm>
            <a:off x="6425550" y="2054075"/>
            <a:ext cx="17193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99400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 preserve="1">
  <p:cSld name="Title and text 5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/>
          <p:nvPr/>
        </p:nvSpPr>
        <p:spPr>
          <a:xfrm rot="308984">
            <a:off x="-1672431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8" name="Google Shape;258;p38"/>
          <p:cNvSpPr txBox="1">
            <a:spLocks noGrp="1"/>
          </p:cNvSpPr>
          <p:nvPr>
            <p:ph type="title"/>
          </p:nvPr>
        </p:nvSpPr>
        <p:spPr>
          <a:xfrm>
            <a:off x="720000" y="1499616"/>
            <a:ext cx="23361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"/>
          </p:nvPr>
        </p:nvSpPr>
        <p:spPr>
          <a:xfrm>
            <a:off x="720000" y="2185050"/>
            <a:ext cx="2555100" cy="14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11539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 preserve="1">
  <p:cSld name="Title and text 6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 rot="-308984" flipH="1">
            <a:off x="2296794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2" name="Google Shape;262;p39"/>
          <p:cNvSpPr txBox="1">
            <a:spLocks noGrp="1"/>
          </p:cNvSpPr>
          <p:nvPr>
            <p:ph type="title"/>
          </p:nvPr>
        </p:nvSpPr>
        <p:spPr>
          <a:xfrm flipH="1">
            <a:off x="5964300" y="1499616"/>
            <a:ext cx="2336100" cy="7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9"/>
          <p:cNvSpPr txBox="1">
            <a:spLocks noGrp="1"/>
          </p:cNvSpPr>
          <p:nvPr>
            <p:ph type="subTitle" idx="1"/>
          </p:nvPr>
        </p:nvSpPr>
        <p:spPr>
          <a:xfrm flipH="1">
            <a:off x="5745300" y="2185050"/>
            <a:ext cx="2555100" cy="14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25067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 preserve="1">
  <p:cSld name="Title and text 7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/>
          <p:nvPr/>
        </p:nvSpPr>
        <p:spPr>
          <a:xfrm rot="-308984" flipH="1">
            <a:off x="200619" y="1700306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6" name="Google Shape;266;p40"/>
          <p:cNvSpPr txBox="1">
            <a:spLocks noGrp="1"/>
          </p:cNvSpPr>
          <p:nvPr>
            <p:ph type="subTitle" idx="1"/>
          </p:nvPr>
        </p:nvSpPr>
        <p:spPr>
          <a:xfrm>
            <a:off x="762075" y="2221350"/>
            <a:ext cx="23544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7" name="Google Shape;267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4568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>
  <p:cSld name="Background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5662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/>
          <p:nvPr/>
        </p:nvSpPr>
        <p:spPr>
          <a:xfrm rot="-308984" flipH="1">
            <a:off x="200619" y="1700306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43407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 preserve="1">
  <p:cSld name="Background 2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/>
          <p:nvPr/>
        </p:nvSpPr>
        <p:spPr>
          <a:xfrm rot="10800000" flipH="1">
            <a:off x="5926348" y="-161"/>
            <a:ext cx="3257067" cy="278893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8" name="Google Shape;308;p48"/>
          <p:cNvSpPr/>
          <p:nvPr/>
        </p:nvSpPr>
        <p:spPr>
          <a:xfrm flipH="1">
            <a:off x="-81743" y="1133075"/>
            <a:ext cx="3611465" cy="401055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1935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74216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6757152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-81775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51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5486100" y="1496400"/>
            <a:ext cx="2937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/>
          <p:nvPr/>
        </p:nvSpPr>
        <p:spPr>
          <a:xfrm flipH="1">
            <a:off x="-74873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5486100" y="2330400"/>
            <a:ext cx="2937900" cy="13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9888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 flipH="1">
            <a:off x="-81775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" name="Google Shape;41;p8"/>
          <p:cNvSpPr/>
          <p:nvPr/>
        </p:nvSpPr>
        <p:spPr>
          <a:xfrm rot="-308951" flipH="1">
            <a:off x="366146" y="869650"/>
            <a:ext cx="3664166" cy="251039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572000" y="1092825"/>
            <a:ext cx="38520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4970550" y="3124575"/>
            <a:ext cx="34533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8418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 flipH="1">
            <a:off x="3103052" y="1776900"/>
            <a:ext cx="2937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 flipH="1">
            <a:off x="1809925" y="2532600"/>
            <a:ext cx="5524200" cy="8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 rot="10800000" flipH="1">
            <a:off x="5061097" y="-113"/>
            <a:ext cx="4119383" cy="352731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" name="Google Shape;48;p9"/>
          <p:cNvSpPr/>
          <p:nvPr/>
        </p:nvSpPr>
        <p:spPr>
          <a:xfrm flipH="1">
            <a:off x="-79428" y="2445900"/>
            <a:ext cx="3182478" cy="2725068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6851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993175" y="1691963"/>
            <a:ext cx="6883500" cy="13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10000">
                <a:solidFill>
                  <a:schemeClr val="accent1">
                    <a:lumMod val="75000"/>
                  </a:schemeClr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>
            <a:off x="2418600" y="3025225"/>
            <a:ext cx="4306800" cy="4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652947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Google Shape;56;p11"/>
          <p:cNvSpPr/>
          <p:nvPr/>
        </p:nvSpPr>
        <p:spPr>
          <a:xfrm rot="10800000">
            <a:off x="-2692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65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522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772050"/>
            <a:ext cx="7704000" cy="27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41681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0" r:id="rId33"/>
    <p:sldLayoutId id="2147483711" r:id="rId34"/>
    <p:sldLayoutId id="2147483712" r:id="rId35"/>
    <p:sldLayoutId id="2147483713" r:id="rId36"/>
    <p:sldLayoutId id="2147483714" r:id="rId37"/>
    <p:sldLayoutId id="2147483715" r:id="rId38"/>
    <p:sldLayoutId id="2147483716" r:id="rId3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lask.palletsprojects.com/en/2.2.x/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18.png"/><Relationship Id="rId10" Type="http://schemas.openxmlformats.org/officeDocument/2006/relationships/image" Target="../media/image45.png"/><Relationship Id="rId4" Type="http://schemas.openxmlformats.org/officeDocument/2006/relationships/image" Target="../media/image17.png"/><Relationship Id="rId9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Johor_Planner_Bo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B8C8B-30F7-151D-8A83-BDEA436FF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999" y="838988"/>
            <a:ext cx="7676309" cy="1656000"/>
          </a:xfrm>
        </p:spPr>
        <p:txBody>
          <a:bodyPr/>
          <a:lstStyle/>
          <a:p>
            <a:r>
              <a:rPr lang="en-US" sz="4400" b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CSC1108 DSA Team Project </a:t>
            </a:r>
            <a:br>
              <a:rPr lang="en-US" sz="4400" b="1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en-US" sz="4000">
                <a:solidFill>
                  <a:schemeClr val="accent1">
                    <a:lumMod val="50000"/>
                  </a:schemeClr>
                </a:solidFill>
                <a:latin typeface="Overpass SemiBold"/>
              </a:rPr>
              <a:t>Journey Planner</a:t>
            </a:r>
            <a:endParaRPr lang="en-US" sz="2400">
              <a:solidFill>
                <a:schemeClr val="accent1">
                  <a:lumMod val="50000"/>
                </a:schemeClr>
              </a:solidFill>
              <a:latin typeface="Overpass SemiBold"/>
            </a:endParaRPr>
          </a:p>
        </p:txBody>
      </p:sp>
      <p:sp>
        <p:nvSpPr>
          <p:cNvPr id="3" name="Google Shape;318;p51">
            <a:extLst>
              <a:ext uri="{FF2B5EF4-FFF2-40B4-BE49-F238E27FC236}">
                <a16:creationId xmlns:a16="http://schemas.microsoft.com/office/drawing/2014/main" id="{42F4872A-1D19-C9F1-B3D7-A50C23D960D7}"/>
              </a:ext>
            </a:extLst>
          </p:cNvPr>
          <p:cNvSpPr txBox="1">
            <a:spLocks/>
          </p:cNvSpPr>
          <p:nvPr/>
        </p:nvSpPr>
        <p:spPr>
          <a:xfrm>
            <a:off x="203200" y="3407489"/>
            <a:ext cx="4368800" cy="129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>
              <a:lnSpc>
                <a:spcPct val="100000"/>
              </a:lnSpc>
              <a:buClr>
                <a:schemeClr val="dk1"/>
              </a:buClr>
              <a:buSzPts val="5200"/>
              <a:buFont typeface="Source Sans Pro"/>
              <a:buNone/>
            </a:pPr>
            <a:r>
              <a:rPr lang="en-SG" sz="1400" b="1">
                <a:solidFill>
                  <a:schemeClr val="bg2"/>
                </a:solidFill>
                <a:latin typeface="Overpass"/>
                <a:sym typeface="Arial"/>
              </a:rPr>
              <a:t>Group 7​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5200"/>
              <a:buFont typeface="Source Sans Pro"/>
              <a:buNone/>
            </a:pPr>
            <a:r>
              <a:rPr lang="en-SG" sz="1400" b="1">
                <a:solidFill>
                  <a:schemeClr val="bg2"/>
                </a:solidFill>
                <a:latin typeface="Overpass"/>
                <a:sym typeface="Arial"/>
              </a:rPr>
              <a:t>2200959 Peter </a:t>
            </a:r>
            <a:r>
              <a:rPr lang="en-SG" sz="1400" b="1" err="1">
                <a:solidFill>
                  <a:schemeClr val="bg2"/>
                </a:solidFill>
                <a:latin typeface="Overpass"/>
                <a:sym typeface="Arial"/>
              </a:rPr>
              <a:t>Febrianto</a:t>
            </a:r>
            <a:r>
              <a:rPr lang="en-SG" sz="1400" b="1">
                <a:solidFill>
                  <a:schemeClr val="bg2"/>
                </a:solidFill>
                <a:latin typeface="Overpass"/>
                <a:sym typeface="Arial"/>
              </a:rPr>
              <a:t> </a:t>
            </a:r>
            <a:r>
              <a:rPr lang="en-SG" sz="1400" b="1" err="1">
                <a:solidFill>
                  <a:schemeClr val="bg2"/>
                </a:solidFill>
                <a:latin typeface="Overpass"/>
                <a:sym typeface="Arial"/>
              </a:rPr>
              <a:t>Afandy</a:t>
            </a:r>
            <a:r>
              <a:rPr lang="en-SG" sz="1400" b="1">
                <a:solidFill>
                  <a:schemeClr val="bg2"/>
                </a:solidFill>
                <a:latin typeface="Overpass"/>
                <a:sym typeface="Arial"/>
              </a:rPr>
              <a:t>​ ​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5200"/>
              <a:buFont typeface="Source Sans Pro"/>
              <a:buNone/>
            </a:pPr>
            <a:r>
              <a:rPr lang="en-SG" sz="1400" b="1">
                <a:solidFill>
                  <a:schemeClr val="bg2"/>
                </a:solidFill>
                <a:latin typeface="Overpass"/>
                <a:sym typeface="Arial"/>
              </a:rPr>
              <a:t>2200692 Adrian Pang Zi Jian​ ​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5200"/>
              <a:buFont typeface="Source Sans Pro"/>
              <a:buNone/>
            </a:pPr>
            <a:r>
              <a:rPr lang="en-SG" sz="1400" b="1">
                <a:solidFill>
                  <a:schemeClr val="bg2"/>
                </a:solidFill>
                <a:latin typeface="Overpass"/>
                <a:sym typeface="Arial"/>
              </a:rPr>
              <a:t>2200936 Muhammad Nur Dinie Bin Aziz ​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5200"/>
              <a:buFont typeface="Source Sans Pro"/>
              <a:buNone/>
            </a:pPr>
            <a:r>
              <a:rPr lang="en-SG" sz="1400" b="1">
                <a:solidFill>
                  <a:schemeClr val="bg2"/>
                </a:solidFill>
                <a:latin typeface="Overpass"/>
                <a:sym typeface="Arial"/>
              </a:rPr>
              <a:t>2201159 Ryan Lai Wei Shao ​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ts val="5200"/>
              <a:buNone/>
            </a:pPr>
            <a:r>
              <a:rPr lang="en-SG" sz="1400" b="1">
                <a:solidFill>
                  <a:schemeClr val="bg2"/>
                </a:solidFill>
                <a:latin typeface="Overpass"/>
                <a:sym typeface="Arial"/>
              </a:rPr>
              <a:t>2201018 Jeffrey Yap Wan Lin​ </a:t>
            </a:r>
            <a:endParaRPr lang="en-SG" sz="1400" b="1">
              <a:solidFill>
                <a:schemeClr val="bg2"/>
              </a:solidFill>
              <a:latin typeface="Overpas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E1B20F3-9942-64E4-6847-250D545DC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3318" y="2894726"/>
            <a:ext cx="3247482" cy="180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0622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77"/>
          <p:cNvSpPr txBox="1">
            <a:spLocks noGrp="1"/>
          </p:cNvSpPr>
          <p:nvPr>
            <p:ph type="title"/>
          </p:nvPr>
        </p:nvSpPr>
        <p:spPr>
          <a:xfrm>
            <a:off x="720000" y="2181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Assumptions</a:t>
            </a:r>
            <a:endParaRPr b="1"/>
          </a:p>
        </p:txBody>
      </p:sp>
      <p:sp>
        <p:nvSpPr>
          <p:cNvPr id="16" name="Subtitle 5">
            <a:extLst>
              <a:ext uri="{FF2B5EF4-FFF2-40B4-BE49-F238E27FC236}">
                <a16:creationId xmlns:a16="http://schemas.microsoft.com/office/drawing/2014/main" id="{A0987587-61B1-4F14-EF93-E419AB479C11}"/>
              </a:ext>
            </a:extLst>
          </p:cNvPr>
          <p:cNvSpPr txBox="1">
            <a:spLocks/>
          </p:cNvSpPr>
          <p:nvPr/>
        </p:nvSpPr>
        <p:spPr>
          <a:xfrm>
            <a:off x="720000" y="1095088"/>
            <a:ext cx="7251183" cy="3369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/>
              <a:t>Assume buses will arrive on time, as specified by the bus schedule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Assume all bus service information (</a:t>
            </a:r>
            <a:r>
              <a:rPr lang="en-US" err="1"/>
              <a:t>ie</a:t>
            </a:r>
            <a:r>
              <a:rPr lang="en-US"/>
              <a:t> coordinates) provided in the given dataset are correct (minor corrections were made).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Assume all buses will adhere to the specified bus schedule every day of the week, not accounting for any other factors (</a:t>
            </a:r>
            <a:r>
              <a:rPr lang="en-US" err="1"/>
              <a:t>ie</a:t>
            </a:r>
            <a:r>
              <a:rPr lang="en-US"/>
              <a:t> bus breakdowns).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Assume all buses will travel at the constant speed of </a:t>
            </a:r>
            <a:r>
              <a:rPr lang="en-US" b="1">
                <a:solidFill>
                  <a:srgbClr val="00B050"/>
                </a:solidFill>
              </a:rPr>
              <a:t>70km/h</a:t>
            </a:r>
            <a:r>
              <a:rPr lang="en-US"/>
              <a:t>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Assume users will take a bus to travel to their destination, regardless of the distance between their starting point and ending point (</a:t>
            </a:r>
            <a:r>
              <a:rPr lang="en-US" err="1"/>
              <a:t>ie</a:t>
            </a:r>
            <a:r>
              <a:rPr lang="en-US"/>
              <a:t> regardless if it is faster if the user walks to their endpoint)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B8371A6-8AFE-A9D8-8243-30ECF5013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4655" y="99184"/>
            <a:ext cx="1873055" cy="99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6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77"/>
          <p:cNvSpPr txBox="1">
            <a:spLocks noGrp="1"/>
          </p:cNvSpPr>
          <p:nvPr>
            <p:ph type="title"/>
          </p:nvPr>
        </p:nvSpPr>
        <p:spPr>
          <a:xfrm>
            <a:off x="720000" y="1457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Project Scope: </a:t>
            </a:r>
            <a:r>
              <a:rPr lang="en-US" b="1">
                <a:solidFill>
                  <a:srgbClr val="FFC000"/>
                </a:solidFill>
              </a:rPr>
              <a:t>Loop Services</a:t>
            </a:r>
            <a:endParaRPr b="1">
              <a:solidFill>
                <a:srgbClr val="FFC000"/>
              </a:solidFill>
            </a:endParaRPr>
          </a:p>
        </p:txBody>
      </p:sp>
      <p:sp>
        <p:nvSpPr>
          <p:cNvPr id="16" name="Subtitle 5">
            <a:extLst>
              <a:ext uri="{FF2B5EF4-FFF2-40B4-BE49-F238E27FC236}">
                <a16:creationId xmlns:a16="http://schemas.microsoft.com/office/drawing/2014/main" id="{A0987587-61B1-4F14-EF93-E419AB479C11}"/>
              </a:ext>
            </a:extLst>
          </p:cNvPr>
          <p:cNvSpPr txBox="1">
            <a:spLocks/>
          </p:cNvSpPr>
          <p:nvPr/>
        </p:nvSpPr>
        <p:spPr>
          <a:xfrm>
            <a:off x="720000" y="790830"/>
            <a:ext cx="7251183" cy="4352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27000" indent="0" algn="l">
              <a:lnSpc>
                <a:spcPct val="200000"/>
              </a:lnSpc>
            </a:pPr>
            <a:r>
              <a:rPr lang="en-US" sz="1400">
                <a:solidFill>
                  <a:srgbClr val="6A62FD"/>
                </a:solidFill>
              </a:rPr>
              <a:t>Route planning limited to buses and bus stops provided in given dataset: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P101 – Larkin Terminal ⊃ Johor Bahru City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Start: Larkin Terminal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End: Larkin Terminal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P106 – PPR Sri </a:t>
            </a:r>
            <a:r>
              <a:rPr lang="en-US" sz="1400" err="1"/>
              <a:t>Stulang</a:t>
            </a:r>
            <a:r>
              <a:rPr lang="en-US" sz="1400"/>
              <a:t> ⊃ AEON </a:t>
            </a:r>
            <a:r>
              <a:rPr lang="en-US" sz="1400" err="1"/>
              <a:t>Tebrau</a:t>
            </a:r>
            <a:r>
              <a:rPr lang="en-US" sz="1400"/>
              <a:t> City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Start: Hub PPR Sri </a:t>
            </a:r>
            <a:r>
              <a:rPr lang="en-US" sz="1400" err="1"/>
              <a:t>Stulang</a:t>
            </a:r>
            <a:endParaRPr lang="en-US" sz="1400"/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End: Hub PPR Sri </a:t>
            </a:r>
            <a:r>
              <a:rPr lang="en-US" sz="1400" err="1"/>
              <a:t>Stulang</a:t>
            </a:r>
            <a:endParaRPr lang="en-US" sz="1400"/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P202 – Taman </a:t>
            </a:r>
            <a:r>
              <a:rPr lang="en-US" sz="1400" err="1"/>
              <a:t>Universiti</a:t>
            </a:r>
            <a:r>
              <a:rPr lang="en-US" sz="1400"/>
              <a:t> ⊃ Taman </a:t>
            </a:r>
            <a:r>
              <a:rPr lang="en-US" sz="1400" err="1"/>
              <a:t>Ungku</a:t>
            </a:r>
            <a:r>
              <a:rPr lang="en-US" sz="1400"/>
              <a:t> Tun Aminah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Start: Taman </a:t>
            </a:r>
            <a:r>
              <a:rPr lang="en-US" sz="1400" err="1"/>
              <a:t>Universiti</a:t>
            </a:r>
            <a:r>
              <a:rPr lang="en-US" sz="1400"/>
              <a:t> Terminal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End: Taman </a:t>
            </a:r>
            <a:r>
              <a:rPr lang="en-US" sz="1400" err="1"/>
              <a:t>Universiti</a:t>
            </a:r>
            <a:r>
              <a:rPr lang="en-US" sz="1400"/>
              <a:t> Terminal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P403 – </a:t>
            </a:r>
            <a:r>
              <a:rPr lang="en-US" sz="1400" err="1"/>
              <a:t>Econsave</a:t>
            </a:r>
            <a:r>
              <a:rPr lang="en-US" sz="1400"/>
              <a:t> </a:t>
            </a:r>
            <a:r>
              <a:rPr lang="en-US" sz="1400" err="1"/>
              <a:t>Senai</a:t>
            </a:r>
            <a:r>
              <a:rPr lang="en-US" sz="1400"/>
              <a:t> ⊃ </a:t>
            </a:r>
            <a:r>
              <a:rPr lang="en-US" sz="1400" err="1"/>
              <a:t>Skudai</a:t>
            </a:r>
            <a:r>
              <a:rPr lang="en-US" sz="1400"/>
              <a:t> Parade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Start: </a:t>
            </a:r>
            <a:r>
              <a:rPr lang="en-US" sz="1400" err="1"/>
              <a:t>Econsave</a:t>
            </a:r>
            <a:r>
              <a:rPr lang="en-US" sz="1400"/>
              <a:t> </a:t>
            </a:r>
            <a:r>
              <a:rPr lang="en-US" sz="1400" err="1"/>
              <a:t>Senai</a:t>
            </a:r>
            <a:endParaRPr lang="en-US" sz="1400"/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End: </a:t>
            </a:r>
            <a:r>
              <a:rPr lang="en-US" sz="1400" err="1"/>
              <a:t>Econsave</a:t>
            </a:r>
            <a:r>
              <a:rPr lang="en-US" sz="1400"/>
              <a:t> </a:t>
            </a:r>
            <a:r>
              <a:rPr lang="en-US" sz="1400" err="1"/>
              <a:t>Senai</a:t>
            </a:r>
            <a:r>
              <a:rPr lang="en-US" sz="1400"/>
              <a:t> </a:t>
            </a:r>
          </a:p>
          <a:p>
            <a:pPr marL="127000" indent="0" algn="l">
              <a:lnSpc>
                <a:spcPct val="150000"/>
              </a:lnSpc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7264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77"/>
          <p:cNvSpPr txBox="1">
            <a:spLocks noGrp="1"/>
          </p:cNvSpPr>
          <p:nvPr>
            <p:ph type="title"/>
          </p:nvPr>
        </p:nvSpPr>
        <p:spPr>
          <a:xfrm>
            <a:off x="720000" y="2181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Project Scope: </a:t>
            </a:r>
            <a:r>
              <a:rPr lang="en-US" b="1">
                <a:solidFill>
                  <a:srgbClr val="6A62FD"/>
                </a:solidFill>
              </a:rPr>
              <a:t>One-Way Services</a:t>
            </a:r>
            <a:endParaRPr b="1">
              <a:solidFill>
                <a:srgbClr val="6A62FD"/>
              </a:solidFill>
            </a:endParaRPr>
          </a:p>
        </p:txBody>
      </p:sp>
      <p:sp>
        <p:nvSpPr>
          <p:cNvPr id="2" name="Subtitle 5">
            <a:extLst>
              <a:ext uri="{FF2B5EF4-FFF2-40B4-BE49-F238E27FC236}">
                <a16:creationId xmlns:a16="http://schemas.microsoft.com/office/drawing/2014/main" id="{54A4561D-3E2E-B9AC-4EFF-1E4B416462C3}"/>
              </a:ext>
            </a:extLst>
          </p:cNvPr>
          <p:cNvSpPr txBox="1">
            <a:spLocks/>
          </p:cNvSpPr>
          <p:nvPr/>
        </p:nvSpPr>
        <p:spPr>
          <a:xfrm>
            <a:off x="587739" y="966614"/>
            <a:ext cx="5803121" cy="380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27000" indent="0" algn="l">
              <a:lnSpc>
                <a:spcPct val="200000"/>
              </a:lnSpc>
            </a:pPr>
            <a:r>
              <a:rPr lang="en-US" sz="1400">
                <a:solidFill>
                  <a:srgbClr val="6A62FD"/>
                </a:solidFill>
              </a:rPr>
              <a:t>Route planning limited to buses and bus stops provided in given dataset:</a:t>
            </a:r>
            <a:endParaRPr lang="en-US" sz="1400"/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P102 – PPR Sri </a:t>
            </a:r>
            <a:r>
              <a:rPr lang="en-US" sz="1200" err="1"/>
              <a:t>Stulang</a:t>
            </a:r>
            <a:r>
              <a:rPr lang="en-US" sz="1200"/>
              <a:t> ⇔ Majlis </a:t>
            </a:r>
            <a:r>
              <a:rPr lang="en-US" sz="1200" err="1"/>
              <a:t>Bandaraya</a:t>
            </a:r>
            <a:r>
              <a:rPr lang="en-US" sz="1200"/>
              <a:t> Johor Bahru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P102-01</a:t>
            </a:r>
          </a:p>
          <a:p>
            <a:pPr lvl="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Start: Hub PPR Sri </a:t>
            </a:r>
            <a:r>
              <a:rPr lang="en-US" sz="1200" err="1"/>
              <a:t>Stulang</a:t>
            </a:r>
            <a:endParaRPr lang="en-US" sz="1200"/>
          </a:p>
          <a:p>
            <a:pPr lvl="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End: Majlis </a:t>
            </a:r>
            <a:r>
              <a:rPr lang="en-US" sz="1200" err="1"/>
              <a:t>Bandaraya</a:t>
            </a:r>
            <a:r>
              <a:rPr lang="en-US" sz="1200"/>
              <a:t> Johor Bahru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P102-02</a:t>
            </a:r>
          </a:p>
          <a:p>
            <a:pPr lvl="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Start: Majlis </a:t>
            </a:r>
            <a:r>
              <a:rPr lang="en-US" sz="1200" err="1"/>
              <a:t>Bandaraya</a:t>
            </a:r>
            <a:r>
              <a:rPr lang="en-US" sz="1200"/>
              <a:t> Johor Bahru</a:t>
            </a:r>
          </a:p>
          <a:p>
            <a:pPr lvl="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End: Hub PPR Sri </a:t>
            </a:r>
            <a:r>
              <a:rPr lang="en-US" sz="1200" err="1"/>
              <a:t>Stulang</a:t>
            </a:r>
            <a:endParaRPr lang="en-US" sz="1200"/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P211 – Taman </a:t>
            </a:r>
            <a:r>
              <a:rPr lang="en-US" sz="1200" err="1"/>
              <a:t>Universiti</a:t>
            </a:r>
            <a:r>
              <a:rPr lang="en-US" sz="1200"/>
              <a:t> ⇔ Larkin Terminal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P211-01</a:t>
            </a:r>
          </a:p>
          <a:p>
            <a:pPr lvl="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Start: Taman </a:t>
            </a:r>
            <a:r>
              <a:rPr lang="en-US" sz="1200" err="1"/>
              <a:t>Universiti</a:t>
            </a:r>
            <a:r>
              <a:rPr lang="en-US" sz="1200"/>
              <a:t> Terminal</a:t>
            </a:r>
          </a:p>
          <a:p>
            <a:pPr lvl="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End: Larkin Terminal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P211-02</a:t>
            </a:r>
          </a:p>
          <a:p>
            <a:pPr lvl="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Start: Larkin Terminal</a:t>
            </a:r>
          </a:p>
          <a:p>
            <a:pPr lvl="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End: Taman </a:t>
            </a:r>
            <a:r>
              <a:rPr lang="en-US" sz="1200" err="1"/>
              <a:t>Universiti</a:t>
            </a:r>
            <a:r>
              <a:rPr lang="en-US" sz="1200"/>
              <a:t> Terminal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B724B8F7-2BA7-CF24-02FF-50C9A0BBCF74}"/>
              </a:ext>
            </a:extLst>
          </p:cNvPr>
          <p:cNvSpPr txBox="1">
            <a:spLocks/>
          </p:cNvSpPr>
          <p:nvPr/>
        </p:nvSpPr>
        <p:spPr>
          <a:xfrm>
            <a:off x="4961189" y="1199843"/>
            <a:ext cx="4272263" cy="191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P411 – </a:t>
            </a:r>
            <a:r>
              <a:rPr lang="en-US" sz="1200" err="1"/>
              <a:t>Kulai</a:t>
            </a:r>
            <a:r>
              <a:rPr lang="en-US" sz="1200"/>
              <a:t> ⇔ Larkin Terminal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P411-01</a:t>
            </a:r>
          </a:p>
          <a:p>
            <a:pPr lvl="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Start: </a:t>
            </a:r>
            <a:r>
              <a:rPr lang="en-US" sz="1200" err="1"/>
              <a:t>Kulai</a:t>
            </a:r>
            <a:r>
              <a:rPr lang="en-US" sz="1200"/>
              <a:t> Terminal</a:t>
            </a:r>
          </a:p>
          <a:p>
            <a:pPr lvl="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End: Larkin Terminal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P411-02</a:t>
            </a:r>
          </a:p>
          <a:p>
            <a:pPr lvl="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Start: Larkin Terminal</a:t>
            </a:r>
          </a:p>
          <a:p>
            <a:pPr lvl="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End: </a:t>
            </a:r>
            <a:r>
              <a:rPr lang="en-US" sz="1200" err="1"/>
              <a:t>Kulai</a:t>
            </a:r>
            <a:r>
              <a:rPr lang="en-US" sz="1200"/>
              <a:t> Terminal</a:t>
            </a:r>
          </a:p>
        </p:txBody>
      </p:sp>
    </p:spTree>
    <p:extLst>
      <p:ext uri="{BB962C8B-B14F-4D97-AF65-F5344CB8AC3E}">
        <p14:creationId xmlns:p14="http://schemas.microsoft.com/office/powerpoint/2010/main" val="3303276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77"/>
          <p:cNvSpPr txBox="1">
            <a:spLocks noGrp="1"/>
          </p:cNvSpPr>
          <p:nvPr>
            <p:ph type="title"/>
          </p:nvPr>
        </p:nvSpPr>
        <p:spPr>
          <a:xfrm>
            <a:off x="720000" y="2181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Project Scope: </a:t>
            </a:r>
            <a:r>
              <a:rPr lang="en-US" b="1">
                <a:solidFill>
                  <a:srgbClr val="FF0000"/>
                </a:solidFill>
              </a:rPr>
              <a:t>Excluded Bus Stops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" name="Subtitle 5">
            <a:extLst>
              <a:ext uri="{FF2B5EF4-FFF2-40B4-BE49-F238E27FC236}">
                <a16:creationId xmlns:a16="http://schemas.microsoft.com/office/drawing/2014/main" id="{897B8877-8BF7-FC81-AA28-76240E0E8000}"/>
              </a:ext>
            </a:extLst>
          </p:cNvPr>
          <p:cNvSpPr txBox="1">
            <a:spLocks/>
          </p:cNvSpPr>
          <p:nvPr/>
        </p:nvSpPr>
        <p:spPr>
          <a:xfrm>
            <a:off x="720000" y="790830"/>
            <a:ext cx="7251183" cy="380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The following bus stops were excluded (instructed to ignore bus stops in the dataset):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KFC (Road-side)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P202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Tesco Lotus (Road-side)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P202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err="1"/>
              <a:t>bef</a:t>
            </a:r>
            <a:r>
              <a:rPr lang="en-US" sz="1400"/>
              <a:t> Jalan Kempas Lama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P211-01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P411-01</a:t>
            </a:r>
          </a:p>
        </p:txBody>
      </p:sp>
    </p:spTree>
    <p:extLst>
      <p:ext uri="{BB962C8B-B14F-4D97-AF65-F5344CB8AC3E}">
        <p14:creationId xmlns:p14="http://schemas.microsoft.com/office/powerpoint/2010/main" val="1780327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/>
              <a:t>Our Solutions</a:t>
            </a:r>
            <a:endParaRPr sz="4000" b="1">
              <a:solidFill>
                <a:schemeClr val="accent1">
                  <a:lumMod val="50000"/>
                </a:schemeClr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5FF410C-D2B9-D4BC-B509-C29E76843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1299902"/>
            <a:ext cx="3886200" cy="254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1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BDF17-82E8-FAD3-5394-92C82994D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011" y="67873"/>
            <a:ext cx="7704000" cy="572700"/>
          </a:xfrm>
        </p:spPr>
        <p:txBody>
          <a:bodyPr/>
          <a:lstStyle/>
          <a:p>
            <a:pPr algn="ctr"/>
            <a:r>
              <a:rPr lang="en-US" b="1"/>
              <a:t>System Design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9037D3-CEAA-D5DC-169E-C6240D85C300}"/>
              </a:ext>
            </a:extLst>
          </p:cNvPr>
          <p:cNvGrpSpPr/>
          <p:nvPr/>
        </p:nvGrpSpPr>
        <p:grpSpPr>
          <a:xfrm>
            <a:off x="431927" y="324317"/>
            <a:ext cx="8368593" cy="4751563"/>
            <a:chOff x="518182" y="234407"/>
            <a:chExt cx="8368593" cy="4751563"/>
          </a:xfrm>
        </p:grpSpPr>
        <p:pic>
          <p:nvPicPr>
            <p:cNvPr id="6" name="Picture 34" descr="user Vector Icons free download in SVG, PNG Format">
              <a:extLst>
                <a:ext uri="{FF2B5EF4-FFF2-40B4-BE49-F238E27FC236}">
                  <a16:creationId xmlns:a16="http://schemas.microsoft.com/office/drawing/2014/main" id="{23B85D90-ACB5-6DBA-E5C7-1D50BBD716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6409" y="3924796"/>
              <a:ext cx="784175" cy="78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04C9BD-82DF-B06F-E11B-43C151A002BE}"/>
                </a:ext>
              </a:extLst>
            </p:cNvPr>
            <p:cNvSpPr txBox="1"/>
            <p:nvPr/>
          </p:nvSpPr>
          <p:spPr>
            <a:xfrm>
              <a:off x="4459870" y="4708971"/>
              <a:ext cx="4972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User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5F899B-543A-9AC8-92B6-44A4E5195CDB}"/>
                </a:ext>
              </a:extLst>
            </p:cNvPr>
            <p:cNvSpPr txBox="1"/>
            <p:nvPr/>
          </p:nvSpPr>
          <p:spPr>
            <a:xfrm>
              <a:off x="4017735" y="2356306"/>
              <a:ext cx="124425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Journey Planner </a:t>
              </a:r>
            </a:p>
            <a:p>
              <a:pPr algn="ctr"/>
              <a:r>
                <a:rPr lang="en-US" sz="1100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Application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D05FB1-DA19-A36D-1CBD-E85A77C35B65}"/>
                </a:ext>
              </a:extLst>
            </p:cNvPr>
            <p:cNvCxnSpPr>
              <a:cxnSpLocks/>
            </p:cNvCxnSpPr>
            <p:nvPr/>
          </p:nvCxnSpPr>
          <p:spPr>
            <a:xfrm>
              <a:off x="4828885" y="2934865"/>
              <a:ext cx="0" cy="942614"/>
            </a:xfrm>
            <a:prstGeom prst="line">
              <a:avLst/>
            </a:prstGeom>
            <a:ln w="9525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53F283-D1EB-FF7F-F1C3-5712E8453BDB}"/>
                </a:ext>
              </a:extLst>
            </p:cNvPr>
            <p:cNvSpPr txBox="1"/>
            <p:nvPr/>
          </p:nvSpPr>
          <p:spPr>
            <a:xfrm>
              <a:off x="3191097" y="3093143"/>
              <a:ext cx="126877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rgbClr val="00B05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Enter start, end locations &amp; desired route type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6778F10-8857-2ED1-4CD8-9FBADA4DD431}"/>
                </a:ext>
              </a:extLst>
            </p:cNvPr>
            <p:cNvGrpSpPr/>
            <p:nvPr/>
          </p:nvGrpSpPr>
          <p:grpSpPr>
            <a:xfrm>
              <a:off x="7440806" y="366237"/>
              <a:ext cx="1445969" cy="1034318"/>
              <a:chOff x="5839252" y="1197468"/>
              <a:chExt cx="1650566" cy="1180669"/>
            </a:xfrm>
          </p:grpSpPr>
          <p:pic>
            <p:nvPicPr>
              <p:cNvPr id="26" name="Picture 36" descr="Getting started with Cloud SQL for SQL Server | Official Pythian®® Blog">
                <a:extLst>
                  <a:ext uri="{FF2B5EF4-FFF2-40B4-BE49-F238E27FC236}">
                    <a16:creationId xmlns:a16="http://schemas.microsoft.com/office/drawing/2014/main" id="{D7AFFBFC-3406-CCCE-3F60-5E667F6EF3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8162" y="1197468"/>
                <a:ext cx="801656" cy="801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46" descr="Google Cloud Logo, symbol, meaning, history, PNG, brand">
                <a:extLst>
                  <a:ext uri="{FF2B5EF4-FFF2-40B4-BE49-F238E27FC236}">
                    <a16:creationId xmlns:a16="http://schemas.microsoft.com/office/drawing/2014/main" id="{60B7764C-DC85-FC14-07E7-5EA68B013B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93" t="34324" b="35007"/>
              <a:stretch/>
            </p:blipFill>
            <p:spPr bwMode="auto">
              <a:xfrm>
                <a:off x="5961142" y="2051976"/>
                <a:ext cx="1454040" cy="326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58" descr="Mysql - Free logo icons">
                <a:extLst>
                  <a:ext uri="{FF2B5EF4-FFF2-40B4-BE49-F238E27FC236}">
                    <a16:creationId xmlns:a16="http://schemas.microsoft.com/office/drawing/2014/main" id="{9D0EFB43-9340-7FD7-6404-CA6C5C0FBD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39252" y="1260634"/>
                <a:ext cx="675324" cy="675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C6E380-A8E4-4BC7-9C16-61E40479B538}"/>
                </a:ext>
              </a:extLst>
            </p:cNvPr>
            <p:cNvSpPr txBox="1"/>
            <p:nvPr/>
          </p:nvSpPr>
          <p:spPr>
            <a:xfrm rot="621911">
              <a:off x="6352957" y="2202308"/>
              <a:ext cx="12802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FFC00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Send Email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FE8F5F-7266-ECF4-6E45-86A3DC6DBBBF}"/>
                </a:ext>
              </a:extLst>
            </p:cNvPr>
            <p:cNvSpPr txBox="1"/>
            <p:nvPr/>
          </p:nvSpPr>
          <p:spPr>
            <a:xfrm rot="20169128">
              <a:off x="6111402" y="3620272"/>
              <a:ext cx="12698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FFC00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Receive Email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516BDA-AC3E-424A-24F1-8B97078BA0EF}"/>
                </a:ext>
              </a:extLst>
            </p:cNvPr>
            <p:cNvSpPr txBox="1"/>
            <p:nvPr/>
          </p:nvSpPr>
          <p:spPr>
            <a:xfrm>
              <a:off x="4004692" y="1085457"/>
              <a:ext cx="12698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00B05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Process Requests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7AFE19-72F6-C3AC-8863-27E9F1EE3D43}"/>
                </a:ext>
              </a:extLst>
            </p:cNvPr>
            <p:cNvSpPr txBox="1"/>
            <p:nvPr/>
          </p:nvSpPr>
          <p:spPr>
            <a:xfrm rot="19897416">
              <a:off x="5959572" y="1217097"/>
              <a:ext cx="12698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00B0F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Fetch / Store Data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7F69F1-F72C-32A6-706F-161F7AE7AB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2154" y="2917798"/>
              <a:ext cx="0" cy="934844"/>
            </a:xfrm>
            <a:prstGeom prst="line">
              <a:avLst/>
            </a:prstGeom>
            <a:ln w="9525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931826-39CC-12FC-4D46-712712FFC07D}"/>
                </a:ext>
              </a:extLst>
            </p:cNvPr>
            <p:cNvSpPr txBox="1"/>
            <p:nvPr/>
          </p:nvSpPr>
          <p:spPr>
            <a:xfrm>
              <a:off x="4893148" y="3084856"/>
              <a:ext cx="89540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00B050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Output shortest / fastest path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FC6A6B-6DD3-27BD-393C-DC8763A27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6035" y="814494"/>
              <a:ext cx="1567804" cy="834622"/>
            </a:xfrm>
            <a:prstGeom prst="line">
              <a:avLst/>
            </a:prstGeom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62A4C15-3370-0374-D00D-0F32E1FB2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2998" y="1066180"/>
              <a:ext cx="1632432" cy="853925"/>
            </a:xfrm>
            <a:prstGeom prst="line">
              <a:avLst/>
            </a:prstGeom>
            <a:ln w="9525" cap="flat" cmpd="sng" algn="ctr">
              <a:solidFill>
                <a:srgbClr val="00B0F0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485DF06-166C-F00E-4829-B9BD12BD6EFF}"/>
                </a:ext>
              </a:extLst>
            </p:cNvPr>
            <p:cNvCxnSpPr>
              <a:cxnSpLocks/>
            </p:cNvCxnSpPr>
            <p:nvPr/>
          </p:nvCxnSpPr>
          <p:spPr>
            <a:xfrm>
              <a:off x="5953739" y="2303831"/>
              <a:ext cx="2078676" cy="380321"/>
            </a:xfrm>
            <a:prstGeom prst="line">
              <a:avLst/>
            </a:prstGeom>
            <a:ln w="9525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C26CE1C-2781-2FD7-100B-2B989D9D6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4157" y="2996189"/>
              <a:ext cx="2828258" cy="1216265"/>
            </a:xfrm>
            <a:prstGeom prst="line">
              <a:avLst/>
            </a:prstGeom>
            <a:ln w="9525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026" name="Picture 2" descr="Flask Logo Icon - Download in Flat Style">
              <a:extLst>
                <a:ext uri="{FF2B5EF4-FFF2-40B4-BE49-F238E27FC236}">
                  <a16:creationId xmlns:a16="http://schemas.microsoft.com/office/drawing/2014/main" id="{3754DACC-01B4-B9A1-756C-CA4D3E0CB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049" y="1437089"/>
              <a:ext cx="849039" cy="849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ABE7EFD-BCDF-91EF-FEF5-CA654290DF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82" y="234407"/>
              <a:ext cx="1210037" cy="1089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Perbadanan Pengangkutan Awam Johor - PAJ">
              <a:extLst>
                <a:ext uri="{FF2B5EF4-FFF2-40B4-BE49-F238E27FC236}">
                  <a16:creationId xmlns:a16="http://schemas.microsoft.com/office/drawing/2014/main" id="{617C8E2B-8AC5-DD69-9C72-EE68FDB3A1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113" y="3400944"/>
              <a:ext cx="1580980" cy="913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Gmail PNG Images Transparent Free Download | PNGMart">
              <a:extLst>
                <a:ext uri="{FF2B5EF4-FFF2-40B4-BE49-F238E27FC236}">
                  <a16:creationId xmlns:a16="http://schemas.microsoft.com/office/drawing/2014/main" id="{5ACEEEE9-EB81-7B2B-3617-D02D982C08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90" t="13812" r="16468" b="10525"/>
            <a:stretch/>
          </p:blipFill>
          <p:spPr bwMode="auto">
            <a:xfrm>
              <a:off x="8184484" y="2454050"/>
              <a:ext cx="636902" cy="712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DAF0D5-3A35-9FDA-49DC-63E9832732BB}"/>
                </a:ext>
              </a:extLst>
            </p:cNvPr>
            <p:cNvSpPr txBox="1"/>
            <p:nvPr/>
          </p:nvSpPr>
          <p:spPr>
            <a:xfrm rot="943900">
              <a:off x="2015654" y="1018597"/>
              <a:ext cx="12698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A62FD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Send API call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DAEF502-26F0-3826-48B4-846371D79101}"/>
                </a:ext>
              </a:extLst>
            </p:cNvPr>
            <p:cNvCxnSpPr>
              <a:cxnSpLocks/>
            </p:cNvCxnSpPr>
            <p:nvPr/>
          </p:nvCxnSpPr>
          <p:spPr>
            <a:xfrm rot="2646484" flipH="1">
              <a:off x="1868384" y="885624"/>
              <a:ext cx="1567804" cy="834622"/>
            </a:xfrm>
            <a:prstGeom prst="line">
              <a:avLst/>
            </a:prstGeom>
            <a:ln w="9525" cap="flat" cmpd="sng" algn="ctr">
              <a:solidFill>
                <a:srgbClr val="6A62FD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A096DAE-9142-F59D-19E5-3F314FE543EB}"/>
                </a:ext>
              </a:extLst>
            </p:cNvPr>
            <p:cNvCxnSpPr>
              <a:cxnSpLocks/>
            </p:cNvCxnSpPr>
            <p:nvPr/>
          </p:nvCxnSpPr>
          <p:spPr>
            <a:xfrm rot="2646484" flipV="1">
              <a:off x="1887473" y="607468"/>
              <a:ext cx="1632432" cy="853925"/>
            </a:xfrm>
            <a:prstGeom prst="line">
              <a:avLst/>
            </a:prstGeom>
            <a:ln w="9525" cap="flat" cmpd="sng" algn="ctr">
              <a:solidFill>
                <a:srgbClr val="6A62FD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6649988-217D-4C57-7EBD-296EE49456A6}"/>
                </a:ext>
              </a:extLst>
            </p:cNvPr>
            <p:cNvSpPr txBox="1"/>
            <p:nvPr/>
          </p:nvSpPr>
          <p:spPr>
            <a:xfrm rot="19886887">
              <a:off x="2264355" y="2993351"/>
              <a:ext cx="12698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solidFill>
                    <a:srgbClr val="6A62FD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Send API call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BD124E7-386D-C36E-D7C2-9232A155AF3E}"/>
                </a:ext>
              </a:extLst>
            </p:cNvPr>
            <p:cNvCxnSpPr>
              <a:cxnSpLocks/>
            </p:cNvCxnSpPr>
            <p:nvPr/>
          </p:nvCxnSpPr>
          <p:spPr>
            <a:xfrm rot="21457894" flipH="1">
              <a:off x="2205494" y="2826807"/>
              <a:ext cx="1567804" cy="834622"/>
            </a:xfrm>
            <a:prstGeom prst="line">
              <a:avLst/>
            </a:prstGeom>
            <a:ln w="9525" cap="flat" cmpd="sng" algn="ctr">
              <a:solidFill>
                <a:srgbClr val="6A62FD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BA4D59D-C54E-AC4F-F8C1-BBE140167B9E}"/>
                </a:ext>
              </a:extLst>
            </p:cNvPr>
            <p:cNvCxnSpPr>
              <a:cxnSpLocks/>
            </p:cNvCxnSpPr>
            <p:nvPr/>
          </p:nvCxnSpPr>
          <p:spPr>
            <a:xfrm rot="21457894" flipV="1">
              <a:off x="2017609" y="2558969"/>
              <a:ext cx="1632432" cy="853925"/>
            </a:xfrm>
            <a:prstGeom prst="line">
              <a:avLst/>
            </a:prstGeom>
            <a:ln w="9525" cap="flat" cmpd="sng" algn="ctr">
              <a:solidFill>
                <a:srgbClr val="6A62FD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3" name="Picture 2" descr="Telefeed Telegram Bot – I AM TERENCE">
              <a:extLst>
                <a:ext uri="{FF2B5EF4-FFF2-40B4-BE49-F238E27FC236}">
                  <a16:creationId xmlns:a16="http://schemas.microsoft.com/office/drawing/2014/main" id="{D7AED17A-C4FA-14B0-7098-AEA2A3F040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9642" y="1326092"/>
              <a:ext cx="1024012" cy="1024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9" descr="Logo&#10;&#10;Description automatically generated">
            <a:extLst>
              <a:ext uri="{FF2B5EF4-FFF2-40B4-BE49-F238E27FC236}">
                <a16:creationId xmlns:a16="http://schemas.microsoft.com/office/drawing/2014/main" id="{57A1E539-7B18-BA28-DD72-B81001455C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383" y="1734199"/>
            <a:ext cx="1484540" cy="8422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F85513-F1FA-EBBF-5E40-2346D6195914}"/>
              </a:ext>
            </a:extLst>
          </p:cNvPr>
          <p:cNvSpPr txBox="1"/>
          <p:nvPr/>
        </p:nvSpPr>
        <p:spPr>
          <a:xfrm>
            <a:off x="1985657" y="1999325"/>
            <a:ext cx="1269899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>
                <a:solidFill>
                  <a:srgbClr val="6A62FD"/>
                </a:solidFill>
                <a:latin typeface="Source Sans Pro"/>
                <a:ea typeface="Source Sans Pro"/>
              </a:rPr>
              <a:t>Send API call</a:t>
            </a:r>
            <a:endParaRPr lang="en-US" sz="1100">
              <a:solidFill>
                <a:srgbClr val="6A62FD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788D9FB-26AF-C124-CFC7-66FCFB2C3383}"/>
              </a:ext>
            </a:extLst>
          </p:cNvPr>
          <p:cNvCxnSpPr>
            <a:cxnSpLocks/>
          </p:cNvCxnSpPr>
          <p:nvPr/>
        </p:nvCxnSpPr>
        <p:spPr>
          <a:xfrm flipH="1">
            <a:off x="1906711" y="1983576"/>
            <a:ext cx="1478752" cy="0"/>
          </a:xfrm>
          <a:prstGeom prst="line">
            <a:avLst/>
          </a:prstGeom>
          <a:ln w="9525" cap="flat" cmpd="sng" algn="ctr">
            <a:solidFill>
              <a:srgbClr val="6A62FD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D57D7D1-1AB7-F632-C090-FF1DB2C0DC31}"/>
              </a:ext>
            </a:extLst>
          </p:cNvPr>
          <p:cNvCxnSpPr>
            <a:cxnSpLocks/>
          </p:cNvCxnSpPr>
          <p:nvPr/>
        </p:nvCxnSpPr>
        <p:spPr>
          <a:xfrm flipV="1">
            <a:off x="1946935" y="2270812"/>
            <a:ext cx="1464720" cy="13498"/>
          </a:xfrm>
          <a:prstGeom prst="line">
            <a:avLst/>
          </a:prstGeom>
          <a:ln w="9525" cap="flat" cmpd="sng" algn="ctr">
            <a:solidFill>
              <a:srgbClr val="6A62FD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642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A19418D-3592-964C-5AA8-2CAEE875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36" y="633517"/>
            <a:ext cx="8421328" cy="429404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7BFD66-A6DC-5487-FDA7-A8CCAE5E8619}"/>
              </a:ext>
            </a:extLst>
          </p:cNvPr>
          <p:cNvSpPr txBox="1">
            <a:spLocks/>
          </p:cNvSpPr>
          <p:nvPr/>
        </p:nvSpPr>
        <p:spPr>
          <a:xfrm>
            <a:off x="720000" y="6081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1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1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1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1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1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1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1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 b="1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algn="ctr"/>
            <a:r>
              <a:rPr lang="en-US" b="1"/>
              <a:t>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698299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5">
            <a:extLst>
              <a:ext uri="{FF2B5EF4-FFF2-40B4-BE49-F238E27FC236}">
                <a16:creationId xmlns:a16="http://schemas.microsoft.com/office/drawing/2014/main" id="{897B8877-8BF7-FC81-AA28-76240E0E8000}"/>
              </a:ext>
            </a:extLst>
          </p:cNvPr>
          <p:cNvSpPr txBox="1">
            <a:spLocks/>
          </p:cNvSpPr>
          <p:nvPr/>
        </p:nvSpPr>
        <p:spPr>
          <a:xfrm>
            <a:off x="547039" y="530347"/>
            <a:ext cx="6958630" cy="449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39700" indent="0" algn="l">
              <a:lnSpc>
                <a:spcPct val="150000"/>
              </a:lnSpc>
              <a:buClr>
                <a:schemeClr val="accent1"/>
              </a:buClr>
              <a:buSzPts val="1400"/>
            </a:pPr>
            <a:r>
              <a:rPr lang="en-US" sz="1200"/>
              <a:t>1. User enter inputs</a:t>
            </a:r>
          </a:p>
          <a:p>
            <a:pPr marL="927100" lvl="1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/>
              <a:t>Starting Address </a:t>
            </a:r>
          </a:p>
          <a:p>
            <a:pPr marL="927100" lvl="1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/>
              <a:t>Destination Address</a:t>
            </a:r>
          </a:p>
          <a:p>
            <a:pPr marL="927100" lvl="1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/>
              <a:t>Route option (Shortest or Fastest Path)</a:t>
            </a:r>
          </a:p>
          <a:p>
            <a:pPr marL="139700" indent="0" algn="l">
              <a:lnSpc>
                <a:spcPct val="150000"/>
              </a:lnSpc>
              <a:buClr>
                <a:schemeClr val="accent1"/>
              </a:buClr>
              <a:buSzPts val="1400"/>
            </a:pPr>
            <a:r>
              <a:rPr lang="en-US" sz="1200"/>
              <a:t>2. Validate user’s inputs</a:t>
            </a:r>
          </a:p>
          <a:p>
            <a:pPr marL="768350" lvl="1" indent="-171450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/>
              <a:t>Convert address to coordinates or vice versa</a:t>
            </a:r>
          </a:p>
          <a:p>
            <a:pPr marL="768350" lvl="1" indent="-171450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/>
              <a:t>Locate nearest bus stop from start address and end address</a:t>
            </a:r>
          </a:p>
          <a:p>
            <a:pPr marL="139700" indent="0" algn="l">
              <a:lnSpc>
                <a:spcPct val="150000"/>
              </a:lnSpc>
              <a:buClr>
                <a:schemeClr val="accent1"/>
              </a:buClr>
              <a:buSzPts val="1400"/>
            </a:pPr>
            <a:r>
              <a:rPr lang="en-US" sz="1200"/>
              <a:t>3. Guide user to bus stop, if not already there (walking directions)</a:t>
            </a:r>
          </a:p>
          <a:p>
            <a:pPr marL="927100" lvl="3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/>
              <a:t>Guide user to nearest bus stop</a:t>
            </a:r>
          </a:p>
          <a:p>
            <a:pPr marL="139700" indent="0" algn="l">
              <a:lnSpc>
                <a:spcPct val="150000"/>
              </a:lnSpc>
              <a:buClr>
                <a:schemeClr val="accent1"/>
              </a:buClr>
              <a:buSzPts val="1400"/>
            </a:pPr>
            <a:r>
              <a:rPr lang="en-US" sz="1200"/>
              <a:t>4. Determine bus route</a:t>
            </a:r>
          </a:p>
          <a:p>
            <a:pPr marL="927100" lvl="1" algn="l">
              <a:lnSpc>
                <a:spcPct val="150000"/>
              </a:lnSpc>
              <a:buClr>
                <a:schemeClr val="accent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200"/>
              <a:t>Run selected path algorithm (Shortest or Fastest Path)</a:t>
            </a:r>
          </a:p>
          <a:p>
            <a:pPr marL="927100" lvl="1" algn="l">
              <a:lnSpc>
                <a:spcPct val="150000"/>
              </a:lnSpc>
              <a:buClr>
                <a:schemeClr val="accent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200"/>
              <a:t>Determine bus route from nearest bus stop </a:t>
            </a:r>
          </a:p>
          <a:p>
            <a:pPr marL="927100" lvl="1" algn="l">
              <a:lnSpc>
                <a:spcPct val="150000"/>
              </a:lnSpc>
              <a:buClr>
                <a:schemeClr val="accent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200"/>
              <a:t>Display the bus route and number to take at each bus stop</a:t>
            </a:r>
          </a:p>
          <a:p>
            <a:pPr marL="139700" indent="0" algn="l">
              <a:lnSpc>
                <a:spcPct val="150000"/>
              </a:lnSpc>
              <a:buClr>
                <a:schemeClr val="accent1"/>
              </a:buClr>
              <a:buSzPts val="1400"/>
            </a:pPr>
            <a:r>
              <a:rPr lang="en-US" sz="1200"/>
              <a:t>5. Guide user to endpoint, if not already there (walking directions)</a:t>
            </a:r>
          </a:p>
          <a:p>
            <a:pPr marL="927100" lvl="1" algn="l">
              <a:lnSpc>
                <a:spcPct val="150000"/>
              </a:lnSpc>
              <a:buClr>
                <a:schemeClr val="accent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200"/>
              <a:t>Guide user to destination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91D3E1-4A75-287B-C2A0-4B7D4AB98A9B}"/>
              </a:ext>
            </a:extLst>
          </p:cNvPr>
          <p:cNvSpPr txBox="1">
            <a:spLocks/>
          </p:cNvSpPr>
          <p:nvPr/>
        </p:nvSpPr>
        <p:spPr>
          <a:xfrm>
            <a:off x="651965" y="-46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b="1"/>
              <a:t>User Flow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5C70FF5-7A79-7E23-5B66-4293E3733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0217" y="296661"/>
            <a:ext cx="2988932" cy="227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02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/>
              <a:t>Program Features</a:t>
            </a:r>
            <a:endParaRPr sz="4000" b="1">
              <a:solidFill>
                <a:schemeClr val="accent1">
                  <a:lumMod val="50000"/>
                </a:schemeClr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DC30B44-587B-775F-5F24-18FC2CD1E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275" y="1267167"/>
            <a:ext cx="3175629" cy="260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31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99AAA4-6633-36CD-5E9F-C2B9D319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3812"/>
            <a:ext cx="7704000" cy="572700"/>
          </a:xfrm>
        </p:spPr>
        <p:txBody>
          <a:bodyPr/>
          <a:lstStyle/>
          <a:p>
            <a:pPr algn="ctr"/>
            <a:r>
              <a:rPr lang="en-US" b="1"/>
              <a:t>Default Python Library Used </a:t>
            </a:r>
            <a:endParaRPr lang="en-US"/>
          </a:p>
        </p:txBody>
      </p:sp>
      <p:graphicFrame>
        <p:nvGraphicFramePr>
          <p:cNvPr id="3" name="Diagram 3">
            <a:extLst>
              <a:ext uri="{FF2B5EF4-FFF2-40B4-BE49-F238E27FC236}">
                <a16:creationId xmlns:a16="http://schemas.microsoft.com/office/drawing/2014/main" id="{725823DD-ED06-CA15-2711-9A9876712C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0603100"/>
              </p:ext>
            </p:extLst>
          </p:nvPr>
        </p:nvGraphicFramePr>
        <p:xfrm>
          <a:off x="1753985" y="742950"/>
          <a:ext cx="563603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676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4"/>
          <p:cNvSpPr txBox="1">
            <a:spLocks noGrp="1"/>
          </p:cNvSpPr>
          <p:nvPr>
            <p:ph type="title"/>
          </p:nvPr>
        </p:nvSpPr>
        <p:spPr>
          <a:xfrm>
            <a:off x="64117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Sans Pro" panose="020B0503030403020204" pitchFamily="34" charset="0"/>
                <a:ea typeface="Source Sans Pro" panose="020B0503030403020204" pitchFamily="34" charset="0"/>
              </a:rPr>
              <a:t>TABLE</a:t>
            </a:r>
            <a:r>
              <a:rPr lang="en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n">
                <a:solidFill>
                  <a:schemeClr val="accent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verpass SemiBold"/>
                <a:sym typeface="Overpass SemiBold"/>
              </a:rPr>
              <a:t>OF CONTENTS</a:t>
            </a:r>
            <a:endParaRPr>
              <a:solidFill>
                <a:schemeClr val="accent1">
                  <a:lumMod val="50000"/>
                </a:schemeClr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Overpass SemiBold"/>
              <a:sym typeface="Overpass SemiBold"/>
            </a:endParaRPr>
          </a:p>
        </p:txBody>
      </p:sp>
      <p:sp>
        <p:nvSpPr>
          <p:cNvPr id="530" name="Google Shape;530;p54"/>
          <p:cNvSpPr txBox="1">
            <a:spLocks noGrp="1"/>
          </p:cNvSpPr>
          <p:nvPr>
            <p:ph type="title" idx="2"/>
          </p:nvPr>
        </p:nvSpPr>
        <p:spPr>
          <a:xfrm>
            <a:off x="660875" y="1851395"/>
            <a:ext cx="667368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Sans Pro" panose="020B0503030403020204" pitchFamily="34" charset="0"/>
                <a:ea typeface="Source Sans Pro" panose="020B0503030403020204" pitchFamily="34" charset="0"/>
              </a:rPr>
              <a:t>01</a:t>
            </a:r>
            <a:endParaRPr b="1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31" name="Google Shape;531;p54"/>
          <p:cNvSpPr txBox="1">
            <a:spLocks noGrp="1"/>
          </p:cNvSpPr>
          <p:nvPr>
            <p:ph type="subTitle" idx="1"/>
          </p:nvPr>
        </p:nvSpPr>
        <p:spPr>
          <a:xfrm>
            <a:off x="1425669" y="1845452"/>
            <a:ext cx="3608149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SG" b="1">
                <a:latin typeface="Source Sans Pro" panose="020B0503030403020204" pitchFamily="34" charset="0"/>
                <a:ea typeface="Source Sans Pro" panose="020B0503030403020204" pitchFamily="34" charset="0"/>
                <a:sym typeface="Source Sans Pro"/>
              </a:rPr>
              <a:t>Individual Contributions</a:t>
            </a:r>
          </a:p>
        </p:txBody>
      </p:sp>
      <p:sp>
        <p:nvSpPr>
          <p:cNvPr id="534" name="Google Shape;534;p54"/>
          <p:cNvSpPr txBox="1">
            <a:spLocks noGrp="1"/>
          </p:cNvSpPr>
          <p:nvPr>
            <p:ph type="subTitle" idx="3"/>
          </p:nvPr>
        </p:nvSpPr>
        <p:spPr>
          <a:xfrm>
            <a:off x="1425671" y="3419019"/>
            <a:ext cx="3039904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SG" sz="2000" b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verpass ExtraBold"/>
                <a:sym typeface="Overpass ExtraBold"/>
              </a:rPr>
              <a:t>Our Solutions</a:t>
            </a:r>
          </a:p>
        </p:txBody>
      </p:sp>
      <p:sp>
        <p:nvSpPr>
          <p:cNvPr id="533" name="Google Shape;533;p54"/>
          <p:cNvSpPr txBox="1">
            <a:spLocks noGrp="1"/>
          </p:cNvSpPr>
          <p:nvPr>
            <p:ph type="title" idx="4"/>
          </p:nvPr>
        </p:nvSpPr>
        <p:spPr>
          <a:xfrm>
            <a:off x="660875" y="3419019"/>
            <a:ext cx="667368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Sans Pro" panose="020B0503030403020204" pitchFamily="34" charset="0"/>
                <a:ea typeface="Source Sans Pro" panose="020B0503030403020204" pitchFamily="34" charset="0"/>
              </a:rPr>
              <a:t>03</a:t>
            </a:r>
            <a:endParaRPr b="1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37" name="Google Shape;537;p54"/>
          <p:cNvSpPr txBox="1">
            <a:spLocks noGrp="1"/>
          </p:cNvSpPr>
          <p:nvPr>
            <p:ph type="subTitle" idx="5"/>
          </p:nvPr>
        </p:nvSpPr>
        <p:spPr>
          <a:xfrm>
            <a:off x="5597516" y="1851395"/>
            <a:ext cx="2898186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1">
                <a:latin typeface="Source Sans Pro" panose="020B0503030403020204" pitchFamily="34" charset="0"/>
                <a:ea typeface="Source Sans Pro" panose="020B0503030403020204" pitchFamily="34" charset="0"/>
              </a:rPr>
              <a:t>Program Features</a:t>
            </a:r>
          </a:p>
        </p:txBody>
      </p:sp>
      <p:sp>
        <p:nvSpPr>
          <p:cNvPr id="543" name="Google Shape;543;p54"/>
          <p:cNvSpPr txBox="1">
            <a:spLocks noGrp="1"/>
          </p:cNvSpPr>
          <p:nvPr>
            <p:ph type="subTitle" idx="6"/>
          </p:nvPr>
        </p:nvSpPr>
        <p:spPr>
          <a:xfrm>
            <a:off x="1425671" y="2635207"/>
            <a:ext cx="2678796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Source Sans Pro" panose="020B0503030403020204" pitchFamily="34" charset="0"/>
                <a:ea typeface="Source Sans Pro" panose="020B0503030403020204" pitchFamily="34" charset="0"/>
              </a:rPr>
              <a:t>Introduction</a:t>
            </a:r>
          </a:p>
        </p:txBody>
      </p:sp>
      <p:sp>
        <p:nvSpPr>
          <p:cNvPr id="536" name="Google Shape;536;p54"/>
          <p:cNvSpPr txBox="1">
            <a:spLocks noGrp="1"/>
          </p:cNvSpPr>
          <p:nvPr>
            <p:ph type="title" idx="7"/>
          </p:nvPr>
        </p:nvSpPr>
        <p:spPr>
          <a:xfrm>
            <a:off x="4890738" y="1845452"/>
            <a:ext cx="706778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Sans Pro" panose="020B0503030403020204" pitchFamily="34" charset="0"/>
                <a:ea typeface="Source Sans Pro" panose="020B0503030403020204" pitchFamily="34" charset="0"/>
              </a:rPr>
              <a:t>04</a:t>
            </a:r>
            <a:endParaRPr b="1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46" name="Google Shape;546;p54"/>
          <p:cNvSpPr txBox="1">
            <a:spLocks noGrp="1"/>
          </p:cNvSpPr>
          <p:nvPr>
            <p:ph type="subTitle" idx="8"/>
          </p:nvPr>
        </p:nvSpPr>
        <p:spPr>
          <a:xfrm>
            <a:off x="5597516" y="2635207"/>
            <a:ext cx="3093902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SG" b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sym typeface="Overpass ExtraBold"/>
              </a:rPr>
              <a:t>Video Demo</a:t>
            </a:r>
          </a:p>
        </p:txBody>
      </p:sp>
      <p:sp>
        <p:nvSpPr>
          <p:cNvPr id="542" name="Google Shape;542;p54"/>
          <p:cNvSpPr txBox="1">
            <a:spLocks noGrp="1"/>
          </p:cNvSpPr>
          <p:nvPr>
            <p:ph type="title" idx="13"/>
          </p:nvPr>
        </p:nvSpPr>
        <p:spPr>
          <a:xfrm>
            <a:off x="641170" y="2635207"/>
            <a:ext cx="706778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Sans Pro" panose="020B0503030403020204" pitchFamily="34" charset="0"/>
                <a:ea typeface="Source Sans Pro" panose="020B0503030403020204" pitchFamily="34" charset="0"/>
              </a:rPr>
              <a:t>02</a:t>
            </a:r>
            <a:endParaRPr b="1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45" name="Google Shape;545;p54"/>
          <p:cNvSpPr txBox="1">
            <a:spLocks noGrp="1"/>
          </p:cNvSpPr>
          <p:nvPr>
            <p:ph type="title" idx="16"/>
          </p:nvPr>
        </p:nvSpPr>
        <p:spPr>
          <a:xfrm>
            <a:off x="4890738" y="2635207"/>
            <a:ext cx="667368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Source Sans Pro" panose="020B0503030403020204" pitchFamily="34" charset="0"/>
                <a:ea typeface="Source Sans Pro" panose="020B0503030403020204" pitchFamily="34" charset="0"/>
              </a:rPr>
              <a:t>05</a:t>
            </a:r>
            <a:endParaRPr b="1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Google Shape;534;p54">
            <a:extLst>
              <a:ext uri="{FF2B5EF4-FFF2-40B4-BE49-F238E27FC236}">
                <a16:creationId xmlns:a16="http://schemas.microsoft.com/office/drawing/2014/main" id="{E7D7F2C5-53C7-3946-ED2F-D223B8A517DD}"/>
              </a:ext>
            </a:extLst>
          </p:cNvPr>
          <p:cNvSpPr txBox="1">
            <a:spLocks/>
          </p:cNvSpPr>
          <p:nvPr/>
        </p:nvSpPr>
        <p:spPr>
          <a:xfrm>
            <a:off x="5585961" y="3419019"/>
            <a:ext cx="3039904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SG" sz="2000" b="1">
                <a:solidFill>
                  <a:schemeClr val="dk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verpass ExtraBold"/>
                <a:sym typeface="Overpass ExtraBold"/>
              </a:rPr>
              <a:t>Review of Solutions</a:t>
            </a:r>
          </a:p>
        </p:txBody>
      </p:sp>
      <p:sp>
        <p:nvSpPr>
          <p:cNvPr id="3" name="Google Shape;533;p54">
            <a:extLst>
              <a:ext uri="{FF2B5EF4-FFF2-40B4-BE49-F238E27FC236}">
                <a16:creationId xmlns:a16="http://schemas.microsoft.com/office/drawing/2014/main" id="{5E970BA8-91C8-1D12-C7EF-2E2BD9FBAC01}"/>
              </a:ext>
            </a:extLst>
          </p:cNvPr>
          <p:cNvSpPr txBox="1">
            <a:spLocks/>
          </p:cNvSpPr>
          <p:nvPr/>
        </p:nvSpPr>
        <p:spPr>
          <a:xfrm>
            <a:off x="4890738" y="3419019"/>
            <a:ext cx="667368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accent1">
                    <a:lumMod val="75000"/>
                  </a:schemeClr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" b="1">
                <a:latin typeface="Source Sans Pro" panose="020B0503030403020204" pitchFamily="34" charset="0"/>
                <a:ea typeface="Source Sans Pro" panose="020B0503030403020204" pitchFamily="34" charset="0"/>
              </a:rPr>
              <a:t>06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99AAA4-6633-36CD-5E9F-C2B9D319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93" y="42703"/>
            <a:ext cx="2328588" cy="589265"/>
          </a:xfrm>
        </p:spPr>
        <p:txBody>
          <a:bodyPr/>
          <a:lstStyle/>
          <a:p>
            <a:pPr fontAlgn="base"/>
            <a:r>
              <a:rPr lang="en-US" sz="2400" b="1"/>
              <a:t>Data Structures </a:t>
            </a:r>
            <a:endParaRPr lang="en-US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B98C4C36-02C8-9AC8-AE2A-944248086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460" y="1836352"/>
            <a:ext cx="4481348" cy="1990729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166A484-1529-875F-4627-82C96F6BD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034" y="3941336"/>
            <a:ext cx="4080841" cy="963094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5C16581-84B3-B3B4-8C55-2F6B8C02C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086"/>
          <a:stretch/>
        </p:blipFill>
        <p:spPr>
          <a:xfrm>
            <a:off x="3274275" y="158525"/>
            <a:ext cx="5509334" cy="1412573"/>
          </a:xfrm>
          <a:prstGeom prst="rect">
            <a:avLst/>
          </a:prstGeom>
        </p:spPr>
      </p:pic>
      <p:sp>
        <p:nvSpPr>
          <p:cNvPr id="473" name="Oval 472">
            <a:extLst>
              <a:ext uri="{FF2B5EF4-FFF2-40B4-BE49-F238E27FC236}">
                <a16:creationId xmlns:a16="http://schemas.microsoft.com/office/drawing/2014/main" id="{1FBF3ED7-3A88-4A3E-516D-B1C12BBC3310}"/>
              </a:ext>
            </a:extLst>
          </p:cNvPr>
          <p:cNvSpPr/>
          <p:nvPr/>
        </p:nvSpPr>
        <p:spPr>
          <a:xfrm>
            <a:off x="371061" y="1790700"/>
            <a:ext cx="2363857" cy="2464904"/>
          </a:xfrm>
          <a:prstGeom prst="ellipse">
            <a:avLst/>
          </a:prstGeom>
          <a:solidFill>
            <a:srgbClr val="6A62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Overpass ExtraBold"/>
                <a:ea typeface="+mn-lt"/>
                <a:cs typeface="+mn-lt"/>
              </a:rPr>
              <a:t> Dijkstra Algo</a:t>
            </a:r>
            <a:br>
              <a:rPr lang="en-US" sz="1600" b="1">
                <a:latin typeface="Overpass ExtraBold"/>
                <a:ea typeface="+mn-lt"/>
                <a:cs typeface="+mn-lt"/>
              </a:rPr>
            </a:br>
            <a:r>
              <a:rPr lang="en-US" sz="1600" b="1">
                <a:latin typeface="Overpass ExtraBold"/>
                <a:ea typeface="+mn-lt"/>
                <a:cs typeface="+mn-lt"/>
              </a:rPr>
              <a:t>(Greedy Algorithm for shortest path)</a:t>
            </a:r>
            <a:endParaRPr lang="en-US" sz="1600" b="1">
              <a:latin typeface="Overpass ExtraBold"/>
              <a:cs typeface="Arial"/>
            </a:endParaRPr>
          </a:p>
        </p:txBody>
      </p:sp>
      <p:cxnSp>
        <p:nvCxnSpPr>
          <p:cNvPr id="474" name="Straight Arrow Connector 473">
            <a:extLst>
              <a:ext uri="{FF2B5EF4-FFF2-40B4-BE49-F238E27FC236}">
                <a16:creationId xmlns:a16="http://schemas.microsoft.com/office/drawing/2014/main" id="{04F49CBD-C117-060E-CC8D-7554F9F72FC2}"/>
              </a:ext>
            </a:extLst>
          </p:cNvPr>
          <p:cNvCxnSpPr/>
          <p:nvPr/>
        </p:nvCxnSpPr>
        <p:spPr>
          <a:xfrm flipV="1">
            <a:off x="2578377" y="999711"/>
            <a:ext cx="574814" cy="920198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6" name="Straight Arrow Connector 475">
            <a:extLst>
              <a:ext uri="{FF2B5EF4-FFF2-40B4-BE49-F238E27FC236}">
                <a16:creationId xmlns:a16="http://schemas.microsoft.com/office/drawing/2014/main" id="{B80AC423-6785-D6C9-74E5-6CD151927B70}"/>
              </a:ext>
            </a:extLst>
          </p:cNvPr>
          <p:cNvCxnSpPr>
            <a:cxnSpLocks/>
          </p:cNvCxnSpPr>
          <p:nvPr/>
        </p:nvCxnSpPr>
        <p:spPr>
          <a:xfrm>
            <a:off x="2744029" y="3899452"/>
            <a:ext cx="1581150" cy="612084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7" name="Straight Arrow Connector 476">
            <a:extLst>
              <a:ext uri="{FF2B5EF4-FFF2-40B4-BE49-F238E27FC236}">
                <a16:creationId xmlns:a16="http://schemas.microsoft.com/office/drawing/2014/main" id="{29008F49-FBF5-00CF-2DB2-09403F45F1F2}"/>
              </a:ext>
            </a:extLst>
          </p:cNvPr>
          <p:cNvCxnSpPr>
            <a:cxnSpLocks/>
          </p:cNvCxnSpPr>
          <p:nvPr/>
        </p:nvCxnSpPr>
        <p:spPr>
          <a:xfrm flipV="1">
            <a:off x="2913823" y="2573406"/>
            <a:ext cx="1104900" cy="443948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8" name="Rectangle 477">
            <a:extLst>
              <a:ext uri="{FF2B5EF4-FFF2-40B4-BE49-F238E27FC236}">
                <a16:creationId xmlns:a16="http://schemas.microsoft.com/office/drawing/2014/main" id="{5F958583-44F5-7771-E524-F12B1D172BB2}"/>
              </a:ext>
            </a:extLst>
          </p:cNvPr>
          <p:cNvSpPr/>
          <p:nvPr/>
        </p:nvSpPr>
        <p:spPr>
          <a:xfrm>
            <a:off x="3275771" y="824120"/>
            <a:ext cx="3669195" cy="745434"/>
          </a:xfrm>
          <a:prstGeom prst="rect">
            <a:avLst/>
          </a:prstGeom>
          <a:noFill/>
          <a:ln>
            <a:solidFill>
              <a:srgbClr val="EA4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A15B9C93-47DB-DA64-746A-FA55EC4BCC5B}"/>
              </a:ext>
            </a:extLst>
          </p:cNvPr>
          <p:cNvSpPr/>
          <p:nvPr/>
        </p:nvSpPr>
        <p:spPr>
          <a:xfrm>
            <a:off x="4091607" y="1888432"/>
            <a:ext cx="3491950" cy="266400"/>
          </a:xfrm>
          <a:prstGeom prst="rect">
            <a:avLst/>
          </a:prstGeom>
          <a:noFill/>
          <a:ln>
            <a:solidFill>
              <a:srgbClr val="EA43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6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0" animBg="1"/>
      <p:bldP spid="47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B2132A76-F582-BAC5-5AA5-92287D2F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46" y="2219238"/>
            <a:ext cx="4227082" cy="2370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AE270-FECD-B9C7-789E-E836DAC96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73499"/>
            <a:ext cx="7704000" cy="572700"/>
          </a:xfrm>
        </p:spPr>
        <p:txBody>
          <a:bodyPr/>
          <a:lstStyle/>
          <a:p>
            <a:r>
              <a:rPr lang="en-US" sz="3200" b="1"/>
              <a:t>Data Structures </a:t>
            </a:r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9A073E-AB7C-8422-BEF9-6BEA43458DD2}"/>
              </a:ext>
            </a:extLst>
          </p:cNvPr>
          <p:cNvCxnSpPr>
            <a:cxnSpLocks/>
          </p:cNvCxnSpPr>
          <p:nvPr/>
        </p:nvCxnSpPr>
        <p:spPr>
          <a:xfrm>
            <a:off x="2763081" y="1611766"/>
            <a:ext cx="104046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342F8E-45FE-C1E5-7809-B6F122FAE44B}"/>
              </a:ext>
            </a:extLst>
          </p:cNvPr>
          <p:cNvSpPr txBox="1"/>
          <p:nvPr/>
        </p:nvSpPr>
        <p:spPr>
          <a:xfrm>
            <a:off x="339019" y="1340553"/>
            <a:ext cx="2424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dk2"/>
                </a:solidFill>
                <a:latin typeface="Source Sans Pro"/>
                <a:ea typeface="Source Sans Pro"/>
                <a:sym typeface="Source Sans Pro"/>
              </a:rPr>
              <a:t>Loops through every node </a:t>
            </a:r>
          </a:p>
          <a:p>
            <a:r>
              <a:rPr lang="en-US">
                <a:solidFill>
                  <a:schemeClr val="dk2"/>
                </a:solidFill>
                <a:latin typeface="Source Sans Pro"/>
                <a:ea typeface="Source Sans Pro"/>
                <a:sym typeface="Source Sans Pro"/>
              </a:rPr>
              <a:t>starting with lowest time first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DEE26-E549-2628-5482-F03C4FA0798D}"/>
              </a:ext>
            </a:extLst>
          </p:cNvPr>
          <p:cNvSpPr txBox="1"/>
          <p:nvPr/>
        </p:nvSpPr>
        <p:spPr>
          <a:xfrm>
            <a:off x="5701780" y="3430323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dk2"/>
                </a:solidFill>
                <a:latin typeface="Source Sans Pro"/>
                <a:ea typeface="Source Sans Pro"/>
                <a:sym typeface="Source Sans Pro"/>
              </a:rPr>
              <a:t>Heuristic function to calculate </a:t>
            </a:r>
          </a:p>
          <a:p>
            <a:r>
              <a:rPr lang="en-US">
                <a:solidFill>
                  <a:schemeClr val="dk2"/>
                </a:solidFill>
                <a:latin typeface="Source Sans Pro"/>
                <a:ea typeface="Source Sans Pro"/>
                <a:sym typeface="Source Sans Pro"/>
              </a:rPr>
              <a:t>Estimated time to reach end node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E868E4-453D-94F1-F462-D29C21D9D298}"/>
              </a:ext>
            </a:extLst>
          </p:cNvPr>
          <p:cNvCxnSpPr>
            <a:cxnSpLocks/>
          </p:cNvCxnSpPr>
          <p:nvPr/>
        </p:nvCxnSpPr>
        <p:spPr>
          <a:xfrm flipH="1">
            <a:off x="4785338" y="3691933"/>
            <a:ext cx="916442" cy="0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8D05A5B3-8355-C991-3D07-B727C2D76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286" y="693439"/>
            <a:ext cx="4870177" cy="210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7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99AAA4-6633-36CD-5E9F-C2B9D319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33812"/>
            <a:ext cx="7704000" cy="572700"/>
          </a:xfrm>
        </p:spPr>
        <p:txBody>
          <a:bodyPr/>
          <a:lstStyle/>
          <a:p>
            <a:pPr algn="ctr" fontAlgn="base"/>
            <a:r>
              <a:rPr lang="en-US" b="1"/>
              <a:t>Data Structures – A Star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9D05553-5DB9-9959-3515-8AC8520E8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999" y="699247"/>
            <a:ext cx="8101271" cy="4213412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/>
              <a:t>A Star Algorithm uses:</a:t>
            </a:r>
          </a:p>
          <a:p>
            <a:pPr marL="914400"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dk2"/>
                </a:solidFill>
              </a:rPr>
              <a:t>MySQL to retrieve the connections between bus stops</a:t>
            </a:r>
          </a:p>
          <a:p>
            <a:pPr marL="1371600" lvl="6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</a:pPr>
            <a:r>
              <a:rPr lang="en-US" sz="1400">
                <a:solidFill>
                  <a:schemeClr val="dk2"/>
                </a:solidFill>
              </a:rPr>
              <a:t>Vertex: </a:t>
            </a:r>
            <a:r>
              <a:rPr lang="en-US" sz="1400" err="1">
                <a:solidFill>
                  <a:schemeClr val="dk2"/>
                </a:solidFill>
              </a:rPr>
              <a:t>BusStopID</a:t>
            </a:r>
            <a:endParaRPr lang="en-US" sz="1400">
              <a:solidFill>
                <a:schemeClr val="dk2"/>
              </a:solidFill>
            </a:endParaRPr>
          </a:p>
          <a:p>
            <a:pPr marL="1371600" lvl="6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</a:pPr>
            <a:r>
              <a:rPr lang="en-US" sz="1400">
                <a:solidFill>
                  <a:schemeClr val="dk2"/>
                </a:solidFill>
              </a:rPr>
              <a:t>Edge: </a:t>
            </a:r>
            <a:r>
              <a:rPr lang="en-US" sz="1400" err="1">
                <a:solidFill>
                  <a:schemeClr val="dk2"/>
                </a:solidFill>
              </a:rPr>
              <a:t>EdgeID</a:t>
            </a:r>
            <a:endParaRPr lang="en-US" sz="1400">
              <a:solidFill>
                <a:schemeClr val="dk2"/>
              </a:solidFill>
            </a:endParaRPr>
          </a:p>
          <a:p>
            <a:pPr marL="1371600" lvl="6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</a:pPr>
            <a:r>
              <a:rPr lang="en-US" sz="1400">
                <a:solidFill>
                  <a:schemeClr val="dk2"/>
                </a:solidFill>
              </a:rPr>
              <a:t>Weight of each edge:</a:t>
            </a:r>
          </a:p>
          <a:p>
            <a:pPr marL="1828800" lvl="6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dk2"/>
                </a:solidFill>
              </a:rPr>
              <a:t>Duration of travel between bus stops</a:t>
            </a:r>
          </a:p>
          <a:p>
            <a:pPr marL="1828800" lvl="6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dk2"/>
                </a:solidFill>
              </a:rPr>
              <a:t>Duration of waiting time for next bus</a:t>
            </a:r>
          </a:p>
          <a:p>
            <a:pPr marL="914400" lvl="4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dk2"/>
                </a:solidFill>
              </a:rPr>
              <a:t>Priority Queue store and get shortest </a:t>
            </a:r>
            <a:r>
              <a:rPr lang="en-US" sz="1400" u="sng">
                <a:solidFill>
                  <a:schemeClr val="dk2"/>
                </a:solidFill>
              </a:rPr>
              <a:t>total time</a:t>
            </a:r>
          </a:p>
          <a:p>
            <a:pPr algn="l">
              <a:lnSpc>
                <a:spcPct val="150000"/>
              </a:lnSpc>
            </a:pPr>
            <a:r>
              <a:rPr lang="en-US"/>
              <a:t>Bus Stops are connected to each other via Buses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704538-37C9-61BF-095F-A246291A0AC9}"/>
              </a:ext>
            </a:extLst>
          </p:cNvPr>
          <p:cNvCxnSpPr>
            <a:cxnSpLocks/>
          </p:cNvCxnSpPr>
          <p:nvPr/>
        </p:nvCxnSpPr>
        <p:spPr>
          <a:xfrm>
            <a:off x="5597912" y="3122341"/>
            <a:ext cx="512956" cy="16355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146314-D207-9076-450A-C2E2E6F7E277}"/>
              </a:ext>
            </a:extLst>
          </p:cNvPr>
          <p:cNvCxnSpPr>
            <a:cxnSpLocks/>
          </p:cNvCxnSpPr>
          <p:nvPr/>
        </p:nvCxnSpPr>
        <p:spPr>
          <a:xfrm flipV="1">
            <a:off x="5597912" y="3285893"/>
            <a:ext cx="512956" cy="20072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7D365B-41C8-0C72-F06C-402BC3D5B0D8}"/>
              </a:ext>
            </a:extLst>
          </p:cNvPr>
          <p:cNvSpPr txBox="1"/>
          <p:nvPr/>
        </p:nvSpPr>
        <p:spPr>
          <a:xfrm>
            <a:off x="6207512" y="3134233"/>
            <a:ext cx="1702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solidFill>
                  <a:schemeClr val="dk2"/>
                </a:solidFill>
                <a:latin typeface="Source Sans Pro"/>
                <a:ea typeface="Source Sans Pro"/>
                <a:sym typeface="Source Sans Pro"/>
              </a:rPr>
              <a:t>Total time as weight</a:t>
            </a:r>
          </a:p>
        </p:txBody>
      </p:sp>
    </p:spTree>
    <p:extLst>
      <p:ext uri="{BB962C8B-B14F-4D97-AF65-F5344CB8AC3E}">
        <p14:creationId xmlns:p14="http://schemas.microsoft.com/office/powerpoint/2010/main" val="3556637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99AAA4-6633-36CD-5E9F-C2B9D319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941" y="149496"/>
            <a:ext cx="7704000" cy="572700"/>
          </a:xfrm>
        </p:spPr>
        <p:txBody>
          <a:bodyPr/>
          <a:lstStyle/>
          <a:p>
            <a:pPr algn="ctr" fontAlgn="base"/>
            <a:r>
              <a:rPr lang="en-US" b="1"/>
              <a:t>Use of Algorithms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9D05553-5DB9-9959-3515-8AC8520E8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924338"/>
            <a:ext cx="7886118" cy="4005928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SG"/>
              <a:t>Dijkstra Shortest Path with </a:t>
            </a:r>
            <a:r>
              <a:rPr lang="en-SG" u="sng"/>
              <a:t>minimum bus transfer</a:t>
            </a:r>
          </a:p>
          <a:p>
            <a:pPr marL="914400" marR="0" lvl="3" indent="-330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400"/>
              <a:buFont typeface="Source Sans Pro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Dijkstra’s seeks the shortest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path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 between start node and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next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 node</a:t>
            </a:r>
          </a:p>
          <a:p>
            <a:pPr marL="584200" marR="0" lvl="3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DDDDD"/>
              </a:buClr>
              <a:buSzPts val="1400"/>
              <a:buNone/>
              <a:tabLst/>
              <a:defRPr/>
            </a:pPr>
            <a:endParaRPr lang="en-SG" sz="1200"/>
          </a:p>
          <a:p>
            <a:pPr algn="l">
              <a:lnSpc>
                <a:spcPct val="150000"/>
              </a:lnSpc>
            </a:pPr>
            <a:r>
              <a:rPr lang="en-SG"/>
              <a:t>A Star algorithm with </a:t>
            </a:r>
            <a:r>
              <a:rPr lang="en-SG" u="sng"/>
              <a:t>heuristic function</a:t>
            </a:r>
          </a:p>
          <a:p>
            <a:pPr marL="914400"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</a:pPr>
            <a:r>
              <a:rPr lang="en-US" sz="1400">
                <a:solidFill>
                  <a:schemeClr val="dk2"/>
                </a:solidFill>
              </a:rPr>
              <a:t>A Star seeks the shortest </a:t>
            </a:r>
            <a:r>
              <a:rPr lang="en-US" sz="1400" b="1">
                <a:solidFill>
                  <a:schemeClr val="dk2"/>
                </a:solidFill>
              </a:rPr>
              <a:t>time</a:t>
            </a:r>
            <a:r>
              <a:rPr lang="en-US" sz="1400">
                <a:solidFill>
                  <a:schemeClr val="dk2"/>
                </a:solidFill>
              </a:rPr>
              <a:t> between start node and </a:t>
            </a:r>
            <a:r>
              <a:rPr lang="en-US" sz="1400" b="1">
                <a:solidFill>
                  <a:schemeClr val="dk2"/>
                </a:solidFill>
              </a:rPr>
              <a:t>end</a:t>
            </a:r>
            <a:r>
              <a:rPr lang="en-US" sz="1400">
                <a:solidFill>
                  <a:schemeClr val="dk2"/>
                </a:solidFill>
              </a:rPr>
              <a:t> node</a:t>
            </a:r>
          </a:p>
          <a:p>
            <a:pPr marL="914400"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</a:pPr>
            <a:r>
              <a:rPr lang="en-US" sz="1400">
                <a:solidFill>
                  <a:schemeClr val="dk2"/>
                </a:solidFill>
              </a:rPr>
              <a:t>Performs like Dijkstra but with heuristic function calculating estimated weight to end node</a:t>
            </a:r>
          </a:p>
          <a:p>
            <a:pPr marL="1371600" lvl="4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</a:pPr>
            <a:r>
              <a:rPr lang="en-US" sz="1400">
                <a:solidFill>
                  <a:schemeClr val="dk2"/>
                </a:solidFill>
              </a:rPr>
              <a:t>Calculated using Haversine distance and must be admissible (</a:t>
            </a:r>
            <a:r>
              <a:rPr lang="en-US" sz="1400" b="1">
                <a:solidFill>
                  <a:schemeClr val="dk2"/>
                </a:solidFill>
              </a:rPr>
              <a:t>NEVER </a:t>
            </a:r>
            <a:r>
              <a:rPr lang="en-US" sz="1400">
                <a:solidFill>
                  <a:schemeClr val="dk2"/>
                </a:solidFill>
              </a:rPr>
              <a:t>overestimated)</a:t>
            </a:r>
          </a:p>
          <a:p>
            <a:pPr marL="584200" lvl="3" indent="0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None/>
            </a:pPr>
            <a:endParaRPr lang="en-US" sz="1400">
              <a:solidFill>
                <a:schemeClr val="dk2"/>
              </a:solidFill>
            </a:endParaRPr>
          </a:p>
          <a:p>
            <a:pPr marL="457200" lvl="2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Source Sans Pro"/>
              <a:buChar char="●"/>
            </a:pPr>
            <a:r>
              <a:rPr lang="en-US" sz="1400">
                <a:solidFill>
                  <a:schemeClr val="dk2"/>
                </a:solidFill>
              </a:rPr>
              <a:t>Alternate algorithm selection by distance or time</a:t>
            </a:r>
          </a:p>
          <a:p>
            <a:pPr marL="584200" lvl="2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1400"/>
              <a:buNone/>
            </a:pPr>
            <a:endParaRPr lang="en-US" sz="1400">
              <a:solidFill>
                <a:schemeClr val="dk2"/>
              </a:solidFill>
            </a:endParaRPr>
          </a:p>
          <a:p>
            <a:pPr marL="914400" lvl="2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Source Sans Pro"/>
              <a:buChar char="●"/>
            </a:pPr>
            <a:endParaRPr lang="en-US" sz="1400">
              <a:solidFill>
                <a:schemeClr val="dk2"/>
              </a:solidFill>
            </a:endParaRPr>
          </a:p>
        </p:txBody>
      </p:sp>
      <p:pic>
        <p:nvPicPr>
          <p:cNvPr id="4" name="Picture 4" descr="Bus Alternative Route icon">
            <a:extLst>
              <a:ext uri="{FF2B5EF4-FFF2-40B4-BE49-F238E27FC236}">
                <a16:creationId xmlns:a16="http://schemas.microsoft.com/office/drawing/2014/main" id="{87635F6F-4C7D-2E8B-800F-0A69B5C1D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65" y="150538"/>
            <a:ext cx="844323" cy="84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lternative Path icon">
            <a:extLst>
              <a:ext uri="{FF2B5EF4-FFF2-40B4-BE49-F238E27FC236}">
                <a16:creationId xmlns:a16="http://schemas.microsoft.com/office/drawing/2014/main" id="{C9AE4446-14E6-9974-C459-A3D3FCE9D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196" y="3971365"/>
            <a:ext cx="829608" cy="82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014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99AAA4-6633-36CD-5E9F-C2B9D319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6780"/>
            <a:ext cx="7704000" cy="572700"/>
          </a:xfrm>
        </p:spPr>
        <p:txBody>
          <a:bodyPr wrap="square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SG" sz="2800" b="1"/>
              <a:t>User Interface</a:t>
            </a:r>
          </a:p>
        </p:txBody>
      </p:sp>
      <p:sp>
        <p:nvSpPr>
          <p:cNvPr id="9" name="Subtitle 5">
            <a:extLst>
              <a:ext uri="{FF2B5EF4-FFF2-40B4-BE49-F238E27FC236}">
                <a16:creationId xmlns:a16="http://schemas.microsoft.com/office/drawing/2014/main" id="{8545C4A1-4AAD-4F5C-CE82-221407EB9657}"/>
              </a:ext>
            </a:extLst>
          </p:cNvPr>
          <p:cNvSpPr txBox="1">
            <a:spLocks/>
          </p:cNvSpPr>
          <p:nvPr/>
        </p:nvSpPr>
        <p:spPr>
          <a:xfrm>
            <a:off x="720000" y="698810"/>
            <a:ext cx="7621112" cy="427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69900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/>
              <a:t>Main user interface for this application is deployed using the </a:t>
            </a:r>
            <a:r>
              <a:rPr lang="en-US" sz="1400" b="1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Flask</a:t>
            </a:r>
            <a:r>
              <a:rPr lang="en-US" sz="1400"/>
              <a:t> Python web framework</a:t>
            </a:r>
          </a:p>
          <a:p>
            <a:pPr marL="469900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/>
              <a:t>The Flask application is responsible for:</a:t>
            </a:r>
          </a:p>
          <a:p>
            <a:pPr marL="927100" lvl="1" algn="l">
              <a:lnSpc>
                <a:spcPct val="150000"/>
              </a:lnSpc>
              <a:buClr>
                <a:schemeClr val="accent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/>
              <a:t>Constructing user interface HTML pages using templates</a:t>
            </a:r>
          </a:p>
          <a:p>
            <a:pPr marL="1384300" lvl="4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/>
              <a:t>Integrates with third-party libraries like </a:t>
            </a:r>
            <a:r>
              <a:rPr lang="en-US" sz="1400" err="1"/>
              <a:t>WTForms</a:t>
            </a:r>
            <a:r>
              <a:rPr lang="en-US" sz="1400"/>
              <a:t> </a:t>
            </a:r>
          </a:p>
          <a:p>
            <a:pPr marL="1841500" lvl="3" algn="l">
              <a:lnSpc>
                <a:spcPct val="150000"/>
              </a:lnSpc>
              <a:buClr>
                <a:schemeClr val="accent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/>
              <a:t>Input handling</a:t>
            </a:r>
          </a:p>
          <a:p>
            <a:pPr marL="1841500" lvl="3" algn="l">
              <a:lnSpc>
                <a:spcPct val="150000"/>
              </a:lnSpc>
              <a:buClr>
                <a:schemeClr val="accent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/>
              <a:t>Form validation</a:t>
            </a:r>
          </a:p>
          <a:p>
            <a:pPr marL="1841500" lvl="3" algn="l">
              <a:lnSpc>
                <a:spcPct val="150000"/>
              </a:lnSpc>
              <a:buClr>
                <a:schemeClr val="accent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/>
              <a:t>Displaying the findings to the user</a:t>
            </a:r>
          </a:p>
          <a:p>
            <a:pPr marL="927100" lvl="1" algn="l">
              <a:lnSpc>
                <a:spcPct val="150000"/>
              </a:lnSpc>
              <a:buClr>
                <a:schemeClr val="accent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/>
              <a:t>Allow ease of incorporate data processing tasks for the web applications</a:t>
            </a:r>
          </a:p>
          <a:p>
            <a:pPr marL="1384300" lvl="4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/>
              <a:t>Integration with Python scripts</a:t>
            </a:r>
          </a:p>
          <a:p>
            <a:pPr marL="1841500" lvl="3" algn="l">
              <a:lnSpc>
                <a:spcPct val="150000"/>
              </a:lnSpc>
              <a:buClr>
                <a:schemeClr val="accent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/>
              <a:t>Process data</a:t>
            </a:r>
          </a:p>
          <a:p>
            <a:pPr marL="927100" lvl="1" algn="l">
              <a:lnSpc>
                <a:spcPct val="150000"/>
              </a:lnSpc>
              <a:buClr>
                <a:schemeClr val="accent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err="1"/>
              <a:t>Utilise</a:t>
            </a:r>
            <a:r>
              <a:rPr lang="en-US" sz="1400"/>
              <a:t> </a:t>
            </a:r>
            <a:r>
              <a:rPr lang="en-US" sz="1400" err="1"/>
              <a:t>SQLAlchemy</a:t>
            </a:r>
            <a:r>
              <a:rPr lang="en-US" sz="1400"/>
              <a:t> to interact with MySQL database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77"/>
          <p:cNvSpPr txBox="1">
            <a:spLocks noGrp="1"/>
          </p:cNvSpPr>
          <p:nvPr>
            <p:ph type="title"/>
          </p:nvPr>
        </p:nvSpPr>
        <p:spPr>
          <a:xfrm>
            <a:off x="720000" y="991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/>
              <a:t>User Interface</a:t>
            </a:r>
            <a:endParaRPr b="1"/>
          </a:p>
        </p:txBody>
      </p:sp>
      <p:sp>
        <p:nvSpPr>
          <p:cNvPr id="1739" name="Google Shape;1739;p77"/>
          <p:cNvSpPr txBox="1">
            <a:spLocks noGrp="1"/>
          </p:cNvSpPr>
          <p:nvPr>
            <p:ph type="subTitle" idx="13"/>
          </p:nvPr>
        </p:nvSpPr>
        <p:spPr>
          <a:xfrm>
            <a:off x="5085891" y="920366"/>
            <a:ext cx="3540949" cy="35984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" sz="1200"/>
              <a:t>Plots the map route based on user's start and end location</a:t>
            </a:r>
          </a:p>
          <a:p>
            <a:pPr marL="742950" lvl="1" indent="-285750" algn="l">
              <a:lnSpc>
                <a:spcPct val="150000"/>
              </a:lnSpc>
              <a:buFont typeface="Arial"/>
              <a:buChar char="•"/>
            </a:pPr>
            <a:r>
              <a:rPr lang="en" sz="1200"/>
              <a:t>Starting and destination markers in </a:t>
            </a:r>
            <a:r>
              <a:rPr lang="en" sz="1200">
                <a:solidFill>
                  <a:srgbClr val="FF0000"/>
                </a:solidFill>
              </a:rPr>
              <a:t>(red)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" sz="1200"/>
              <a:t>Identifies walking route </a:t>
            </a:r>
            <a:r>
              <a:rPr lang="en" sz="1200">
                <a:solidFill>
                  <a:srgbClr val="FF0000"/>
                </a:solidFill>
              </a:rPr>
              <a:t>(red)</a:t>
            </a:r>
            <a:r>
              <a:rPr lang="en" sz="1200"/>
              <a:t> to nearest bus stop at start and end locations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" sz="1200"/>
              <a:t>Displays bus route </a:t>
            </a:r>
            <a:r>
              <a:rPr lang="en" sz="1200">
                <a:solidFill>
                  <a:srgbClr val="00B0F0"/>
                </a:solidFill>
              </a:rPr>
              <a:t>(blue)</a:t>
            </a:r>
            <a:endParaRPr lang="en" sz="1200"/>
          </a:p>
          <a:p>
            <a:pPr marL="742950" lvl="1" indent="-285750" algn="l">
              <a:lnSpc>
                <a:spcPct val="150000"/>
              </a:lnSpc>
              <a:buFont typeface="Arial"/>
              <a:buChar char="•"/>
            </a:pPr>
            <a:r>
              <a:rPr lang="en" sz="1200"/>
              <a:t>Bus stop name</a:t>
            </a:r>
          </a:p>
          <a:p>
            <a:pPr marL="742950" lvl="1" indent="-285750" algn="l">
              <a:lnSpc>
                <a:spcPct val="150000"/>
              </a:lnSpc>
              <a:buFont typeface="Arial"/>
              <a:buChar char="•"/>
            </a:pPr>
            <a:r>
              <a:rPr lang="en" sz="1200"/>
              <a:t>Bus stop order</a:t>
            </a:r>
          </a:p>
          <a:p>
            <a:pPr marL="742950" lvl="1" indent="-285750" algn="l">
              <a:lnSpc>
                <a:spcPct val="150000"/>
              </a:lnSpc>
              <a:buFont typeface="Arial"/>
              <a:buChar char="•"/>
            </a:pPr>
            <a:r>
              <a:rPr lang="en" sz="1200"/>
              <a:t>Bus stop markers </a:t>
            </a:r>
            <a:r>
              <a:rPr lang="en" sz="1200">
                <a:solidFill>
                  <a:srgbClr val="00B0F0"/>
                </a:solidFill>
              </a:rPr>
              <a:t>(blue)</a:t>
            </a:r>
          </a:p>
          <a:p>
            <a:pPr marL="742950" lvl="1" indent="-285750" algn="l">
              <a:lnSpc>
                <a:spcPct val="150000"/>
              </a:lnSpc>
              <a:buFont typeface="Arial"/>
              <a:buChar char="•"/>
            </a:pPr>
            <a:r>
              <a:rPr lang="en" sz="1200"/>
              <a:t>Bus number  </a:t>
            </a:r>
          </a:p>
          <a:p>
            <a:pPr marL="742950" lvl="1" indent="-285750" algn="l">
              <a:lnSpc>
                <a:spcPct val="150000"/>
              </a:lnSpc>
              <a:buFont typeface="Arial"/>
              <a:buChar char="•"/>
            </a:pPr>
            <a:r>
              <a:rPr lang="en" sz="1200"/>
              <a:t>Total duration of trip </a:t>
            </a:r>
          </a:p>
          <a:p>
            <a:pPr marL="742950" lvl="1" indent="-285750" algn="l">
              <a:lnSpc>
                <a:spcPct val="150000"/>
              </a:lnSpc>
              <a:buFont typeface="Arial"/>
              <a:buChar char="•"/>
            </a:pPr>
            <a:r>
              <a:rPr lang="en" sz="1200"/>
              <a:t>Bus changes </a:t>
            </a:r>
            <a:r>
              <a:rPr lang="en" sz="1200">
                <a:solidFill>
                  <a:srgbClr val="00B0F0"/>
                </a:solidFill>
              </a:rPr>
              <a:t>(blue)</a:t>
            </a:r>
          </a:p>
        </p:txBody>
      </p:sp>
      <p:pic>
        <p:nvPicPr>
          <p:cNvPr id="3" name="Picture 2" descr="Graphical user interface, map&#10;&#10;Description automatically generated">
            <a:extLst>
              <a:ext uri="{FF2B5EF4-FFF2-40B4-BE49-F238E27FC236}">
                <a16:creationId xmlns:a16="http://schemas.microsoft.com/office/drawing/2014/main" id="{22D0BBFA-1055-96C7-D6E5-EF4AF9FC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05" y="920366"/>
            <a:ext cx="4311066" cy="358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19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77"/>
          <p:cNvSpPr txBox="1">
            <a:spLocks noGrp="1"/>
          </p:cNvSpPr>
          <p:nvPr>
            <p:ph type="title"/>
          </p:nvPr>
        </p:nvSpPr>
        <p:spPr>
          <a:xfrm>
            <a:off x="720000" y="1127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/>
              <a:t>User Interface: </a:t>
            </a:r>
            <a:r>
              <a:rPr lang="en-US" b="1">
                <a:solidFill>
                  <a:srgbClr val="6A62FD"/>
                </a:solidFill>
              </a:rPr>
              <a:t>Changing of Bus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EBC1E99-DF8C-5B77-2A88-F4D01D95B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019" y="785410"/>
            <a:ext cx="5247961" cy="435809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A0FD2B8-D57B-C015-0834-E9368F361CCB}"/>
              </a:ext>
            </a:extLst>
          </p:cNvPr>
          <p:cNvSpPr/>
          <p:nvPr/>
        </p:nvSpPr>
        <p:spPr>
          <a:xfrm>
            <a:off x="2472882" y="2377116"/>
            <a:ext cx="973836" cy="194634"/>
          </a:xfrm>
          <a:prstGeom prst="ellipse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00B05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066959-487A-17A3-407E-00BF89315D0B}"/>
              </a:ext>
            </a:extLst>
          </p:cNvPr>
          <p:cNvSpPr/>
          <p:nvPr/>
        </p:nvSpPr>
        <p:spPr>
          <a:xfrm>
            <a:off x="2472882" y="3062856"/>
            <a:ext cx="973836" cy="194634"/>
          </a:xfrm>
          <a:prstGeom prst="ellipse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551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77"/>
          <p:cNvSpPr txBox="1">
            <a:spLocks noGrp="1"/>
          </p:cNvSpPr>
          <p:nvPr>
            <p:ph type="title"/>
          </p:nvPr>
        </p:nvSpPr>
        <p:spPr>
          <a:xfrm>
            <a:off x="794221" y="1604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/>
              <a:t>Plot route with Google Maps API and OSRM</a:t>
            </a:r>
            <a:endParaRPr lang="en-US"/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0C72794E-E12A-6FA9-51A3-337B75711A39}"/>
              </a:ext>
            </a:extLst>
          </p:cNvPr>
          <p:cNvSpPr txBox="1">
            <a:spLocks/>
          </p:cNvSpPr>
          <p:nvPr/>
        </p:nvSpPr>
        <p:spPr>
          <a:xfrm>
            <a:off x="933378" y="1196681"/>
            <a:ext cx="7277243" cy="369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69900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/>
              <a:t>Walking path</a:t>
            </a:r>
          </a:p>
          <a:p>
            <a:pPr marL="927100" lvl="1" indent="-285750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/>
              <a:t>Generated using Google Maps API</a:t>
            </a:r>
          </a:p>
          <a:p>
            <a:pPr marL="927100" lvl="1" indent="-285750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/>
              <a:t>Includes origin, destination coordinates and mode of transportation (walking)</a:t>
            </a:r>
          </a:p>
          <a:p>
            <a:pPr marL="469900" indent="-285750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/>
              <a:t>Route between Stops</a:t>
            </a:r>
          </a:p>
          <a:p>
            <a:pPr marL="927100" lvl="1" indent="-342900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/>
              <a:t>Generated using our algorithms and uses Google Maps API if less than 25 waypoints  (Google map API limit is </a:t>
            </a:r>
            <a:r>
              <a:rPr lang="en-US" sz="1100">
                <a:solidFill>
                  <a:srgbClr val="FF0000"/>
                </a:solidFill>
              </a:rPr>
              <a:t>25</a:t>
            </a:r>
            <a:r>
              <a:rPr lang="en-US" sz="1100"/>
              <a:t>)</a:t>
            </a:r>
          </a:p>
          <a:p>
            <a:pPr marL="927100" lvl="1" indent="-342900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/>
              <a:t>Generated using our algorithms and uses OSRM API if more than 25 waypoints</a:t>
            </a:r>
          </a:p>
          <a:p>
            <a:pPr marL="927100" lvl="1" indent="-342900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/>
              <a:t>Includes origin, destination coordinates, mode of transportation (driving), and API key or OSRM URL with coordinates of all stop</a:t>
            </a:r>
          </a:p>
          <a:p>
            <a:pPr marL="469900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/>
              <a:t>Polyline Decoding</a:t>
            </a:r>
          </a:p>
          <a:p>
            <a:pPr marL="927100" lvl="1" indent="-342900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/>
              <a:t>Polyline returned by API is decoded using polyline library</a:t>
            </a:r>
          </a:p>
          <a:p>
            <a:pPr marL="927100" lvl="1" indent="-342900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/>
              <a:t>Decoded into a list of latitude and longitude coordinates</a:t>
            </a:r>
          </a:p>
          <a:p>
            <a:pPr marL="469900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/>
              <a:t>Adding Polylines and Markers</a:t>
            </a:r>
          </a:p>
          <a:p>
            <a:pPr marL="927100" lvl="1" indent="-342900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/>
              <a:t>Decoded polyline is added to map as polyline object with specified color</a:t>
            </a:r>
          </a:p>
          <a:p>
            <a:pPr marL="927100" lvl="1" indent="-342900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/>
              <a:t>Markers added to map for each stop in stops list, using stop coordinates and popup with stop number</a:t>
            </a:r>
          </a:p>
          <a:p>
            <a:pPr marL="469900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n-US" sz="1100"/>
          </a:p>
          <a:p>
            <a:pPr marL="927100" lvl="1" algn="l">
              <a:lnSpc>
                <a:spcPct val="150000"/>
              </a:lnSpc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400481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/>
              <a:t>Advanced Features</a:t>
            </a:r>
            <a:endParaRPr sz="4000" b="1">
              <a:solidFill>
                <a:schemeClr val="accent1">
                  <a:lumMod val="50000"/>
                </a:schemeClr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8A8EEA6-6B33-70CC-1435-A854FFF89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527" y="1096056"/>
            <a:ext cx="3466249" cy="29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74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77"/>
          <p:cNvSpPr txBox="1">
            <a:spLocks noGrp="1"/>
          </p:cNvSpPr>
          <p:nvPr>
            <p:ph type="title"/>
          </p:nvPr>
        </p:nvSpPr>
        <p:spPr>
          <a:xfrm>
            <a:off x="912511" y="991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Advanced Features: </a:t>
            </a:r>
            <a:r>
              <a:rPr lang="en-US" b="1">
                <a:solidFill>
                  <a:srgbClr val="00B050"/>
                </a:solidFill>
              </a:rPr>
              <a:t>Overview</a:t>
            </a:r>
          </a:p>
        </p:txBody>
      </p:sp>
      <p:sp>
        <p:nvSpPr>
          <p:cNvPr id="4" name="Subtitle 5">
            <a:extLst>
              <a:ext uri="{FF2B5EF4-FFF2-40B4-BE49-F238E27FC236}">
                <a16:creationId xmlns:a16="http://schemas.microsoft.com/office/drawing/2014/main" id="{D44584B9-03A2-C5D1-E522-9E393AF1E3A8}"/>
              </a:ext>
            </a:extLst>
          </p:cNvPr>
          <p:cNvSpPr txBox="1">
            <a:spLocks/>
          </p:cNvSpPr>
          <p:nvPr/>
        </p:nvSpPr>
        <p:spPr>
          <a:xfrm>
            <a:off x="720000" y="862006"/>
            <a:ext cx="8089022" cy="405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u="sng"/>
              <a:t>MySQL Database</a:t>
            </a:r>
            <a:r>
              <a:rPr lang="en-US" sz="1400"/>
              <a:t> hosted on Google Cloud Platform (SQL)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Integration of </a:t>
            </a:r>
            <a:r>
              <a:rPr lang="en-US" sz="1400" u="sng"/>
              <a:t>live bus data </a:t>
            </a:r>
            <a:r>
              <a:rPr lang="en-US" sz="1400"/>
              <a:t>from PAJ’s API into fastest path algorithm (A Star) and user interface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Integration with </a:t>
            </a:r>
            <a:r>
              <a:rPr lang="en-US" sz="1400" u="sng"/>
              <a:t>Google Map API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u="sng"/>
              <a:t>Web Crawler</a:t>
            </a:r>
            <a:r>
              <a:rPr lang="en-US" sz="1400"/>
              <a:t> for getting bus schedule information from the BusInterchange.net website, with portability for all other bus services provided by BAJ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u="sng"/>
              <a:t>Email</a:t>
            </a:r>
            <a:r>
              <a:rPr lang="en-US" sz="1400"/>
              <a:t> directions to user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u="sng"/>
              <a:t>Telegram bot </a:t>
            </a:r>
            <a:r>
              <a:rPr lang="en-US" sz="1400"/>
              <a:t>for getting directions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u="sng"/>
              <a:t>Input validation </a:t>
            </a:r>
            <a:r>
              <a:rPr lang="en-US" sz="1400"/>
              <a:t>to support coordinate and text address inputs, whilst preventing erroneous inputs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35536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99AAA4-6633-36CD-5E9F-C2B9D319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pPr algn="l" rtl="0" fontAlgn="base">
              <a:lnSpc>
                <a:spcPct val="150000"/>
              </a:lnSpc>
            </a:pPr>
            <a:r>
              <a:rPr lang="en-US" sz="2800" b="0" i="0" u="none" strike="noStrike"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2200959 Peter </a:t>
            </a:r>
            <a:r>
              <a:rPr lang="en-US" sz="2800" b="0" i="0" u="none" strike="noStrike" err="1"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Febrianto</a:t>
            </a:r>
            <a:r>
              <a:rPr lang="en-US" sz="2800" b="0" i="0" u="none" strike="noStrike"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 </a:t>
            </a:r>
            <a:r>
              <a:rPr lang="en-US" sz="2800" b="0" i="0" u="none" strike="noStrike" err="1"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Afandy</a:t>
            </a:r>
            <a:r>
              <a:rPr lang="en-US" sz="2800" b="0" i="0" u="none" strike="noStrike"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​ 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89165-B642-8B07-708D-885F0220E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963257"/>
            <a:ext cx="7492667" cy="3877385"/>
          </a:xfrm>
        </p:spPr>
        <p:txBody>
          <a:bodyPr/>
          <a:lstStyle/>
          <a:p>
            <a:pPr marL="469900" lvl="2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dk2"/>
                </a:solidFill>
              </a:rPr>
              <a:t>Led and coordinated team efforts to successfully complete the project</a:t>
            </a:r>
          </a:p>
          <a:p>
            <a:pPr marL="469900" lvl="2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dk2"/>
                </a:solidFill>
              </a:rPr>
              <a:t>Performed analysis and conducted research on given bus dataset and the various bus routes involved for the BAJ bus service. </a:t>
            </a:r>
          </a:p>
          <a:p>
            <a:pPr marL="469900" lvl="2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dk2"/>
                </a:solidFill>
              </a:rPr>
              <a:t>Integrated the API provided by Malaysia's public transportation provider, </a:t>
            </a:r>
            <a:r>
              <a:rPr lang="en-US" sz="900" err="1">
                <a:solidFill>
                  <a:schemeClr val="dk2"/>
                </a:solidFill>
              </a:rPr>
              <a:t>Pengangkutan</a:t>
            </a:r>
            <a:r>
              <a:rPr lang="en-US" sz="900">
                <a:solidFill>
                  <a:schemeClr val="dk2"/>
                </a:solidFill>
              </a:rPr>
              <a:t> </a:t>
            </a:r>
            <a:r>
              <a:rPr lang="en-US" sz="900" err="1">
                <a:solidFill>
                  <a:schemeClr val="dk2"/>
                </a:solidFill>
              </a:rPr>
              <a:t>Awam</a:t>
            </a:r>
            <a:r>
              <a:rPr lang="en-US" sz="900">
                <a:solidFill>
                  <a:schemeClr val="dk2"/>
                </a:solidFill>
              </a:rPr>
              <a:t> Johor (PAJ), and the API provided by Google Maps into the project.</a:t>
            </a:r>
          </a:p>
          <a:p>
            <a:pPr marL="469900" lvl="2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dk2"/>
                </a:solidFill>
              </a:rPr>
              <a:t>Created crawler program to get bus schedule data from the </a:t>
            </a:r>
            <a:r>
              <a:rPr lang="en-US" sz="900" err="1">
                <a:solidFill>
                  <a:schemeClr val="dk2"/>
                </a:solidFill>
              </a:rPr>
              <a:t>BusInterchange</a:t>
            </a:r>
            <a:r>
              <a:rPr lang="en-US" sz="900">
                <a:solidFill>
                  <a:schemeClr val="dk2"/>
                </a:solidFill>
              </a:rPr>
              <a:t> website, the dataset provided, PAJ's API and other sources.  Program also performs calculation to obtain the estimated bus arrival time from the given bus schedules.</a:t>
            </a:r>
          </a:p>
          <a:p>
            <a:pPr marL="469900" lvl="2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dk2"/>
                </a:solidFill>
              </a:rPr>
              <a:t>Created database design, MySQL database, deployed database into Google Cloud Platform SQL, and populated database with data obtained and processed.</a:t>
            </a:r>
          </a:p>
          <a:p>
            <a:pPr marL="469900" lvl="2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dk2"/>
                </a:solidFill>
              </a:rPr>
              <a:t>Developed code for the following:</a:t>
            </a:r>
          </a:p>
          <a:p>
            <a:pPr marL="927100"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dk2"/>
                </a:solidFill>
              </a:rPr>
              <a:t>Connect to database and various complex SQL queries</a:t>
            </a:r>
          </a:p>
          <a:p>
            <a:pPr marL="927100"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dk2"/>
                </a:solidFill>
              </a:rPr>
              <a:t>Conversion of string addresses into their coordinates, and vice versa using Google Map's </a:t>
            </a:r>
            <a:r>
              <a:rPr lang="en-US" sz="900" err="1">
                <a:solidFill>
                  <a:schemeClr val="dk2"/>
                </a:solidFill>
              </a:rPr>
              <a:t>Geoencoding</a:t>
            </a:r>
            <a:r>
              <a:rPr lang="en-US" sz="900">
                <a:solidFill>
                  <a:schemeClr val="dk2"/>
                </a:solidFill>
              </a:rPr>
              <a:t> and Reverse </a:t>
            </a:r>
            <a:r>
              <a:rPr lang="en-US" sz="900" err="1">
                <a:solidFill>
                  <a:schemeClr val="dk2"/>
                </a:solidFill>
              </a:rPr>
              <a:t>Geoencoding</a:t>
            </a:r>
            <a:r>
              <a:rPr lang="en-US" sz="900">
                <a:solidFill>
                  <a:schemeClr val="dk2"/>
                </a:solidFill>
              </a:rPr>
              <a:t> API</a:t>
            </a:r>
          </a:p>
          <a:p>
            <a:pPr marL="927100"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dk2"/>
                </a:solidFill>
              </a:rPr>
              <a:t>Function to get the nearest bus stop for a given set of coordinates using the spherical haversine distance formula</a:t>
            </a:r>
          </a:p>
          <a:p>
            <a:pPr marL="927100"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dk2"/>
                </a:solidFill>
              </a:rPr>
              <a:t>Function to get the next fastest bus stop from a given bus stop, for the A Star algorithm </a:t>
            </a:r>
          </a:p>
          <a:p>
            <a:pPr marL="927100"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dk2"/>
                </a:solidFill>
              </a:rPr>
              <a:t>Function to integrate live bus data provided by the PAJ API into the A Star algorithm. Function determines which bus stop a given bus is headed towards through a series of calculations (</a:t>
            </a:r>
            <a:r>
              <a:rPr lang="en-US" sz="900" err="1">
                <a:solidFill>
                  <a:schemeClr val="dk2"/>
                </a:solidFill>
              </a:rPr>
              <a:t>ie</a:t>
            </a:r>
            <a:r>
              <a:rPr lang="en-US" sz="900">
                <a:solidFill>
                  <a:schemeClr val="dk2"/>
                </a:solidFill>
              </a:rPr>
              <a:t> determine direction where bus is headed, check if there is a route where the bus goes to a bus stop). These processing steps are required due to missing data from the API (</a:t>
            </a:r>
            <a:r>
              <a:rPr lang="en-US" sz="900" err="1">
                <a:solidFill>
                  <a:schemeClr val="dk2"/>
                </a:solidFill>
              </a:rPr>
              <a:t>ie</a:t>
            </a:r>
            <a:r>
              <a:rPr lang="en-US" sz="900">
                <a:solidFill>
                  <a:schemeClr val="dk2"/>
                </a:solidFill>
              </a:rPr>
              <a:t> target bus stop for a bus)</a:t>
            </a:r>
          </a:p>
          <a:p>
            <a:pPr marL="927100"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dk2"/>
                </a:solidFill>
              </a:rPr>
              <a:t>Function to obtain the walking instructions to a given destination point from a given starting point using the Google Map Directions API (mainly for walking towards the starting bus stop, and walking towards the end point from the end bus stop)</a:t>
            </a:r>
          </a:p>
          <a:p>
            <a:pPr marL="927100"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dk2"/>
                </a:solidFill>
              </a:rPr>
              <a:t>Sending email directions to the user through integration with Gmail</a:t>
            </a:r>
          </a:p>
          <a:p>
            <a:pPr marL="927100"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dk2"/>
                </a:solidFill>
              </a:rPr>
              <a:t>Input validation for user inputs in the web application</a:t>
            </a:r>
          </a:p>
          <a:p>
            <a:pPr marL="469900" lvl="2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dk2"/>
                </a:solidFill>
              </a:rPr>
              <a:t>Assisted in testing of code and resolution of bugs, and addition of minor features to make the application more robust</a:t>
            </a:r>
          </a:p>
        </p:txBody>
      </p:sp>
    </p:spTree>
    <p:extLst>
      <p:ext uri="{BB962C8B-B14F-4D97-AF65-F5344CB8AC3E}">
        <p14:creationId xmlns:p14="http://schemas.microsoft.com/office/powerpoint/2010/main" val="246877296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77"/>
          <p:cNvSpPr txBox="1">
            <a:spLocks noGrp="1"/>
          </p:cNvSpPr>
          <p:nvPr>
            <p:ph type="title"/>
          </p:nvPr>
        </p:nvSpPr>
        <p:spPr>
          <a:xfrm>
            <a:off x="389131" y="291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Advanced Features: </a:t>
            </a:r>
            <a:r>
              <a:rPr lang="en-US" b="1">
                <a:solidFill>
                  <a:srgbClr val="4285F4"/>
                </a:solidFill>
              </a:rPr>
              <a:t>MySQL Database</a:t>
            </a:r>
            <a:endParaRPr b="1">
              <a:solidFill>
                <a:srgbClr val="4285F4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85E435-5CFD-F581-9469-68AB204F91C4}"/>
              </a:ext>
            </a:extLst>
          </p:cNvPr>
          <p:cNvGrpSpPr/>
          <p:nvPr/>
        </p:nvGrpSpPr>
        <p:grpSpPr>
          <a:xfrm>
            <a:off x="6854457" y="789219"/>
            <a:ext cx="1854647" cy="1326650"/>
            <a:chOff x="7402176" y="261883"/>
            <a:chExt cx="1445969" cy="1034318"/>
          </a:xfrm>
        </p:grpSpPr>
        <p:pic>
          <p:nvPicPr>
            <p:cNvPr id="2" name="Picture 36" descr="Getting started with Cloud SQL for SQL Server | Official Pythian®® Blog">
              <a:extLst>
                <a:ext uri="{FF2B5EF4-FFF2-40B4-BE49-F238E27FC236}">
                  <a16:creationId xmlns:a16="http://schemas.microsoft.com/office/drawing/2014/main" id="{66CB1807-8F9D-E03A-265A-D247B12FE7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5859" y="261883"/>
              <a:ext cx="702286" cy="70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6" descr="Google Cloud Logo, symbol, meaning, history, PNG, brand">
              <a:extLst>
                <a:ext uri="{FF2B5EF4-FFF2-40B4-BE49-F238E27FC236}">
                  <a16:creationId xmlns:a16="http://schemas.microsoft.com/office/drawing/2014/main" id="{1F401894-C689-B08D-FABE-5F82154CC0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93" t="34324" b="35007"/>
            <a:stretch/>
          </p:blipFill>
          <p:spPr bwMode="auto">
            <a:xfrm>
              <a:off x="7508957" y="1010470"/>
              <a:ext cx="1273804" cy="285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58" descr="Mysql - Free logo icons">
              <a:extLst>
                <a:ext uri="{FF2B5EF4-FFF2-40B4-BE49-F238E27FC236}">
                  <a16:creationId xmlns:a16="http://schemas.microsoft.com/office/drawing/2014/main" id="{2D55D575-C0D0-6516-4D65-2273B4F2DD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2176" y="317219"/>
              <a:ext cx="591614" cy="591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0E8F1FA-1EE1-1E40-F544-68F89B6F4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09" y="861941"/>
            <a:ext cx="3480224" cy="1208251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39DC13-6B64-3988-0016-4F1E5D5A8A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0"/>
          <a:stretch/>
        </p:blipFill>
        <p:spPr>
          <a:xfrm>
            <a:off x="321809" y="2426996"/>
            <a:ext cx="3576511" cy="1062706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B25FCCF0-B389-47C3-B14C-DC6D3BDAA3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5691" y="2386348"/>
            <a:ext cx="2919920" cy="1288016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8BA64DC9-7A24-D619-E99E-290B9564EC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5691" y="834897"/>
            <a:ext cx="2032840" cy="1235295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554288B3-C3E7-B3A6-C41F-BA8782D7CB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210" y="3918414"/>
            <a:ext cx="2701249" cy="1066010"/>
          </a:xfrm>
          <a:prstGeom prst="rect">
            <a:avLst/>
          </a:prstGeom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62386ADF-F6B8-3CD9-7A16-A0830AEBDC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5691" y="3974431"/>
            <a:ext cx="2373894" cy="11399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779B54D-628E-F8B6-9B73-157C1CBE066A}"/>
              </a:ext>
            </a:extLst>
          </p:cNvPr>
          <p:cNvSpPr txBox="1"/>
          <p:nvPr/>
        </p:nvSpPr>
        <p:spPr>
          <a:xfrm>
            <a:off x="257609" y="2167147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Source Sans Pro" panose="020B0503030403020204" pitchFamily="34" charset="0"/>
                <a:ea typeface="Source Sans Pro" panose="020B0503030403020204" pitchFamily="34" charset="0"/>
              </a:rPr>
              <a:t>Bus Stops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DC1013-29DA-D32A-AFDA-BF007EA077F5}"/>
              </a:ext>
            </a:extLst>
          </p:cNvPr>
          <p:cNvSpPr txBox="1"/>
          <p:nvPr/>
        </p:nvSpPr>
        <p:spPr>
          <a:xfrm>
            <a:off x="257609" y="615938"/>
            <a:ext cx="5341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Source Sans Pro" panose="020B0503030403020204" pitchFamily="34" charset="0"/>
                <a:ea typeface="Source Sans Pro" panose="020B0503030403020204" pitchFamily="34" charset="0"/>
              </a:rPr>
              <a:t>Buses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536403-E4D9-1D10-967A-05A0C393FF32}"/>
              </a:ext>
            </a:extLst>
          </p:cNvPr>
          <p:cNvSpPr txBox="1"/>
          <p:nvPr/>
        </p:nvSpPr>
        <p:spPr>
          <a:xfrm>
            <a:off x="4171491" y="2163142"/>
            <a:ext cx="8451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Source Sans Pro" panose="020B0503030403020204" pitchFamily="34" charset="0"/>
                <a:ea typeface="Source Sans Pro" panose="020B0503030403020204" pitchFamily="34" charset="0"/>
              </a:rPr>
              <a:t>Bus Routes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7B2706-F171-688C-074E-773BB119D4AF}"/>
              </a:ext>
            </a:extLst>
          </p:cNvPr>
          <p:cNvSpPr txBox="1"/>
          <p:nvPr/>
        </p:nvSpPr>
        <p:spPr>
          <a:xfrm>
            <a:off x="5049155" y="577783"/>
            <a:ext cx="18053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i="1">
                <a:latin typeface="Source Sans Pro" panose="020B0503030403020204" pitchFamily="34" charset="0"/>
                <a:ea typeface="Source Sans Pro" panose="020B0503030403020204" pitchFamily="34" charset="0"/>
              </a:rPr>
              <a:t>*Mapping between Bus &amp; Bus Stop</a:t>
            </a:r>
            <a:endParaRPr lang="en-US" sz="700" i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D18EFC-AB39-8BC8-5824-EC951D684AB6}"/>
              </a:ext>
            </a:extLst>
          </p:cNvPr>
          <p:cNvSpPr txBox="1"/>
          <p:nvPr/>
        </p:nvSpPr>
        <p:spPr>
          <a:xfrm>
            <a:off x="4170090" y="570780"/>
            <a:ext cx="9813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Source Sans Pro" panose="020B0503030403020204" pitchFamily="34" charset="0"/>
                <a:ea typeface="Source Sans Pro" panose="020B0503030403020204" pitchFamily="34" charset="0"/>
              </a:rPr>
              <a:t>Bus Schedule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E88E4E-9D79-98D9-B2C3-5C0676C6E142}"/>
              </a:ext>
            </a:extLst>
          </p:cNvPr>
          <p:cNvSpPr txBox="1"/>
          <p:nvPr/>
        </p:nvSpPr>
        <p:spPr>
          <a:xfrm>
            <a:off x="257609" y="3674364"/>
            <a:ext cx="5373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Source Sans Pro" panose="020B0503030403020204" pitchFamily="34" charset="0"/>
                <a:ea typeface="Source Sans Pro" panose="020B0503030403020204" pitchFamily="34" charset="0"/>
              </a:rPr>
              <a:t>Edges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410A16-82A2-ABBF-E6FB-46E1FAA2725D}"/>
              </a:ext>
            </a:extLst>
          </p:cNvPr>
          <p:cNvSpPr txBox="1"/>
          <p:nvPr/>
        </p:nvSpPr>
        <p:spPr>
          <a:xfrm>
            <a:off x="4170090" y="3733199"/>
            <a:ext cx="9781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Source Sans Pro" panose="020B0503030403020204" pitchFamily="34" charset="0"/>
                <a:ea typeface="Source Sans Pro" panose="020B0503030403020204" pitchFamily="34" charset="0"/>
              </a:rPr>
              <a:t>Edge Weights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D1AA40-932F-49F6-F04A-B2559A112491}"/>
              </a:ext>
            </a:extLst>
          </p:cNvPr>
          <p:cNvSpPr txBox="1"/>
          <p:nvPr/>
        </p:nvSpPr>
        <p:spPr>
          <a:xfrm>
            <a:off x="1408189" y="3687582"/>
            <a:ext cx="16818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i="1">
                <a:latin typeface="Source Sans Pro" panose="020B0503030403020204" pitchFamily="34" charset="0"/>
                <a:ea typeface="Source Sans Pro" panose="020B0503030403020204" pitchFamily="34" charset="0"/>
              </a:rPr>
              <a:t>*Connection between Bus Stops</a:t>
            </a:r>
            <a:endParaRPr lang="en-US" sz="700" i="1"/>
          </a:p>
        </p:txBody>
      </p:sp>
    </p:spTree>
    <p:extLst>
      <p:ext uri="{BB962C8B-B14F-4D97-AF65-F5344CB8AC3E}">
        <p14:creationId xmlns:p14="http://schemas.microsoft.com/office/powerpoint/2010/main" val="1196118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77"/>
          <p:cNvSpPr txBox="1">
            <a:spLocks noGrp="1"/>
          </p:cNvSpPr>
          <p:nvPr>
            <p:ph type="title"/>
          </p:nvPr>
        </p:nvSpPr>
        <p:spPr>
          <a:xfrm>
            <a:off x="389131" y="291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Advanced Features: </a:t>
            </a:r>
            <a:r>
              <a:rPr lang="en-US" b="1">
                <a:solidFill>
                  <a:srgbClr val="11457D"/>
                </a:solidFill>
              </a:rPr>
              <a:t>Live Bus Data</a:t>
            </a:r>
            <a:endParaRPr b="1">
              <a:solidFill>
                <a:srgbClr val="11457D"/>
              </a:solidFill>
            </a:endParaRPr>
          </a:p>
        </p:txBody>
      </p:sp>
      <p:pic>
        <p:nvPicPr>
          <p:cNvPr id="4" name="Picture 10" descr="Perbadanan Pengangkutan Awam Johor - PAJ">
            <a:extLst>
              <a:ext uri="{FF2B5EF4-FFF2-40B4-BE49-F238E27FC236}">
                <a16:creationId xmlns:a16="http://schemas.microsoft.com/office/drawing/2014/main" id="{FBFA4E66-D5B3-1582-99BF-81BCED84D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99" y="69858"/>
            <a:ext cx="1841532" cy="106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BB81D1C7-8C0D-D6E1-A745-0E4A008BA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90" y="1426856"/>
            <a:ext cx="4197944" cy="22897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CE6FEF-72B6-5BFE-7E23-62147057880D}"/>
              </a:ext>
            </a:extLst>
          </p:cNvPr>
          <p:cNvSpPr txBox="1"/>
          <p:nvPr/>
        </p:nvSpPr>
        <p:spPr>
          <a:xfrm>
            <a:off x="1209978" y="3783596"/>
            <a:ext cx="2266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>
                <a:latin typeface="Source Sans Pro" panose="020B0503030403020204" pitchFamily="34" charset="0"/>
                <a:ea typeface="Source Sans Pro" panose="020B0503030403020204" pitchFamily="34" charset="0"/>
              </a:rPr>
              <a:t>Live Bus Data reflected on Map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53BAAC-8F2F-CB7E-81FA-7144A4140B04}"/>
              </a:ext>
            </a:extLst>
          </p:cNvPr>
          <p:cNvSpPr txBox="1"/>
          <p:nvPr/>
        </p:nvSpPr>
        <p:spPr>
          <a:xfrm>
            <a:off x="5017512" y="3783596"/>
            <a:ext cx="3554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>
                <a:latin typeface="Source Sans Pro" panose="020B0503030403020204" pitchFamily="34" charset="0"/>
                <a:ea typeface="Source Sans Pro" panose="020B0503030403020204" pitchFamily="34" charset="0"/>
              </a:rPr>
              <a:t>Integration of Live Bus Data with A Star Algorithm</a:t>
            </a:r>
          </a:p>
          <a:p>
            <a:pPr algn="ctr"/>
            <a:r>
              <a:rPr lang="en-US" sz="1200" b="1"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US" sz="1200" b="1">
                <a:solidFill>
                  <a:srgbClr val="FF000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Slow</a:t>
            </a:r>
            <a:r>
              <a:rPr lang="en-US" sz="1200" b="1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508E56-4128-728E-EB1B-CE75DA701C8A}"/>
              </a:ext>
            </a:extLst>
          </p:cNvPr>
          <p:cNvGrpSpPr/>
          <p:nvPr/>
        </p:nvGrpSpPr>
        <p:grpSpPr>
          <a:xfrm>
            <a:off x="4549020" y="1443267"/>
            <a:ext cx="4445205" cy="2256963"/>
            <a:chOff x="4526042" y="1219152"/>
            <a:chExt cx="4445205" cy="2256963"/>
          </a:xfrm>
        </p:grpSpPr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DBD58E03-622D-2843-0D99-8F7439AFF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1667382"/>
              <a:ext cx="4399247" cy="180873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664E9E-9FD7-9F5A-F42A-FF162DA0D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1973"/>
            <a:stretch/>
          </p:blipFill>
          <p:spPr>
            <a:xfrm>
              <a:off x="4572000" y="1219152"/>
              <a:ext cx="4399247" cy="324153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B3C1AB-B6A1-EA0F-FA57-B3441E19E607}"/>
                </a:ext>
              </a:extLst>
            </p:cNvPr>
            <p:cNvSpPr/>
            <p:nvPr/>
          </p:nvSpPr>
          <p:spPr>
            <a:xfrm>
              <a:off x="4526042" y="1399685"/>
              <a:ext cx="973836" cy="194634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4585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77"/>
          <p:cNvSpPr txBox="1">
            <a:spLocks noGrp="1"/>
          </p:cNvSpPr>
          <p:nvPr>
            <p:ph type="title"/>
          </p:nvPr>
        </p:nvSpPr>
        <p:spPr>
          <a:xfrm>
            <a:off x="389131" y="291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Advanced Features: </a:t>
            </a:r>
            <a:r>
              <a:rPr lang="en-US" b="1">
                <a:solidFill>
                  <a:srgbClr val="FBBD05"/>
                </a:solidFill>
              </a:rPr>
              <a:t>Google Maps</a:t>
            </a:r>
            <a:endParaRPr b="1">
              <a:solidFill>
                <a:srgbClr val="FBBD05"/>
              </a:solidFill>
            </a:endParaRP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2CBB41EB-8771-BB69-5B88-AA32DA7E9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546" y="315506"/>
            <a:ext cx="1210037" cy="108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7861F20-C4BB-9728-E040-8B288D1D8A92}"/>
              </a:ext>
            </a:extLst>
          </p:cNvPr>
          <p:cNvGrpSpPr/>
          <p:nvPr/>
        </p:nvGrpSpPr>
        <p:grpSpPr>
          <a:xfrm>
            <a:off x="624580" y="1113996"/>
            <a:ext cx="6446966" cy="2915508"/>
            <a:chOff x="71702" y="2074449"/>
            <a:chExt cx="6446966" cy="291550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53BAAC-8F2F-CB7E-81FA-7144A4140B04}"/>
                </a:ext>
              </a:extLst>
            </p:cNvPr>
            <p:cNvSpPr txBox="1"/>
            <p:nvPr/>
          </p:nvSpPr>
          <p:spPr>
            <a:xfrm>
              <a:off x="71702" y="2074449"/>
              <a:ext cx="32234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FBBD05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Getting distance between Bus Stops</a:t>
              </a:r>
            </a:p>
          </p:txBody>
        </p:sp>
        <p:pic>
          <p:nvPicPr>
            <p:cNvPr id="5" name="Picture 4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989F1B8A-33D4-DCB9-A754-777E8D9B0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0000"/>
            <a:stretch/>
          </p:blipFill>
          <p:spPr>
            <a:xfrm>
              <a:off x="273824" y="2390381"/>
              <a:ext cx="2819240" cy="1052043"/>
            </a:xfrm>
            <a:prstGeom prst="rect">
              <a:avLst/>
            </a:prstGeom>
          </p:spPr>
        </p:pic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6D40EE1B-B46E-806F-5E58-7A4CD7471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7714" y="3080588"/>
              <a:ext cx="2918425" cy="1082787"/>
            </a:xfrm>
            <a:prstGeom prst="rect">
              <a:avLst/>
            </a:prstGeom>
          </p:spPr>
        </p:pic>
        <p:pic>
          <p:nvPicPr>
            <p:cNvPr id="8" name="Picture 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B0A488C1-0F27-4F0F-69D0-39978514E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1083"/>
            <a:stretch/>
          </p:blipFill>
          <p:spPr>
            <a:xfrm>
              <a:off x="194110" y="3902496"/>
              <a:ext cx="2978668" cy="108746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CB7AEC-FADD-B44B-789D-88F0C06C1A39}"/>
                </a:ext>
              </a:extLst>
            </p:cNvPr>
            <p:cNvSpPr txBox="1"/>
            <p:nvPr/>
          </p:nvSpPr>
          <p:spPr>
            <a:xfrm>
              <a:off x="3295185" y="2764656"/>
              <a:ext cx="32234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9032E2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Coordinate ⇔ Address Conversions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B1F47E-F424-6A3E-897E-9866C125B366}"/>
                </a:ext>
              </a:extLst>
            </p:cNvPr>
            <p:cNvSpPr txBox="1"/>
            <p:nvPr/>
          </p:nvSpPr>
          <p:spPr>
            <a:xfrm>
              <a:off x="71702" y="3621982"/>
              <a:ext cx="32234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FBBD05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Walking Directions to Bus Stop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3146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77"/>
          <p:cNvSpPr txBox="1">
            <a:spLocks noGrp="1"/>
          </p:cNvSpPr>
          <p:nvPr>
            <p:ph type="title"/>
          </p:nvPr>
        </p:nvSpPr>
        <p:spPr>
          <a:xfrm>
            <a:off x="389131" y="291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Advanced Features: </a:t>
            </a:r>
            <a:r>
              <a:rPr lang="en-US" b="1">
                <a:solidFill>
                  <a:srgbClr val="6A62FD"/>
                </a:solidFill>
              </a:rPr>
              <a:t>Web Crawler</a:t>
            </a:r>
            <a:endParaRPr b="1">
              <a:solidFill>
                <a:srgbClr val="6A62FD"/>
              </a:solidFill>
            </a:endParaRPr>
          </a:p>
        </p:txBody>
      </p:sp>
      <p:pic>
        <p:nvPicPr>
          <p:cNvPr id="5122" name="Picture 2" descr="Beautiful Soup | Great Learning">
            <a:extLst>
              <a:ext uri="{FF2B5EF4-FFF2-40B4-BE49-F238E27FC236}">
                <a16:creationId xmlns:a16="http://schemas.microsoft.com/office/drawing/2014/main" id="{0FD0F3C3-B318-A332-83E3-5DCE55504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" t="17431" r="7909" b="16426"/>
          <a:stretch/>
        </p:blipFill>
        <p:spPr bwMode="auto">
          <a:xfrm>
            <a:off x="5642094" y="687335"/>
            <a:ext cx="1614212" cy="54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DBECE719-4CB5-E4E2-9931-639B3EE455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66"/>
          <a:stretch/>
        </p:blipFill>
        <p:spPr>
          <a:xfrm>
            <a:off x="7524066" y="151352"/>
            <a:ext cx="1138130" cy="1060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4AE023E-D9B0-9C50-6F7D-C1C16E2EBDF6}"/>
              </a:ext>
            </a:extLst>
          </p:cNvPr>
          <p:cNvGrpSpPr/>
          <p:nvPr/>
        </p:nvGrpSpPr>
        <p:grpSpPr>
          <a:xfrm>
            <a:off x="567265" y="1527865"/>
            <a:ext cx="8009469" cy="2993254"/>
            <a:chOff x="398442" y="1656334"/>
            <a:chExt cx="8009469" cy="2993254"/>
          </a:xfrm>
        </p:grpSpPr>
        <p:pic>
          <p:nvPicPr>
            <p:cNvPr id="9" name="Picture 8" descr="Table&#10;&#10;Description automatically generated">
              <a:extLst>
                <a:ext uri="{FF2B5EF4-FFF2-40B4-BE49-F238E27FC236}">
                  <a16:creationId xmlns:a16="http://schemas.microsoft.com/office/drawing/2014/main" id="{2C3DB55C-56B7-EF7D-DD24-41291C8F0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442" y="1656334"/>
              <a:ext cx="4995073" cy="236056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309E17-7A9E-5C1C-458B-2C204552DF0B}"/>
                </a:ext>
              </a:extLst>
            </p:cNvPr>
            <p:cNvSpPr txBox="1"/>
            <p:nvPr/>
          </p:nvSpPr>
          <p:spPr>
            <a:xfrm>
              <a:off x="1439111" y="4126368"/>
              <a:ext cx="29137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</a:rPr>
                <a:t>Obtain bus schedule data from website programmatically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98ECB177-809D-67D5-B370-C43F8B3C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75321" y="1765803"/>
              <a:ext cx="1614212" cy="214162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1DD30B-A4E2-544E-9426-F84087168D58}"/>
                </a:ext>
              </a:extLst>
            </p:cNvPr>
            <p:cNvSpPr txBox="1"/>
            <p:nvPr/>
          </p:nvSpPr>
          <p:spPr>
            <a:xfrm>
              <a:off x="5756942" y="4126368"/>
              <a:ext cx="26509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</a:rPr>
                <a:t>Designed for portability </a:t>
              </a:r>
            </a:p>
            <a:p>
              <a:pPr algn="ctr"/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</a:rPr>
                <a:t>(</a:t>
              </a:r>
              <a:r>
                <a:rPr lang="en-US" b="1">
                  <a:latin typeface="Source Sans Pro" panose="020B0503030403020204" pitchFamily="34" charset="0"/>
                  <a:ea typeface="Source Sans Pro" panose="020B0503030403020204" pitchFamily="34" charset="0"/>
                </a:rPr>
                <a:t>easy expansion of bus routes</a:t>
              </a:r>
              <a:r>
                <a:rPr lang="en-US">
                  <a:latin typeface="Source Sans Pro" panose="020B0503030403020204" pitchFamily="34" charset="0"/>
                  <a:ea typeface="Source Sans Pro" panose="020B0503030403020204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0330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729;p77">
            <a:extLst>
              <a:ext uri="{FF2B5EF4-FFF2-40B4-BE49-F238E27FC236}">
                <a16:creationId xmlns:a16="http://schemas.microsoft.com/office/drawing/2014/main" id="{3956A9A7-1634-BB1B-095F-6A7B7C83F694}"/>
              </a:ext>
            </a:extLst>
          </p:cNvPr>
          <p:cNvSpPr txBox="1">
            <a:spLocks/>
          </p:cNvSpPr>
          <p:nvPr/>
        </p:nvSpPr>
        <p:spPr>
          <a:xfrm>
            <a:off x="389131" y="291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b="1"/>
              <a:t>Advanced Features: </a:t>
            </a:r>
            <a:r>
              <a:rPr lang="en-US" b="1">
                <a:solidFill>
                  <a:srgbClr val="EA4335"/>
                </a:solidFill>
              </a:rPr>
              <a:t>Email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D2AD7E-F511-CE95-3828-4BEBDB125660}"/>
              </a:ext>
            </a:extLst>
          </p:cNvPr>
          <p:cNvGrpSpPr/>
          <p:nvPr/>
        </p:nvGrpSpPr>
        <p:grpSpPr>
          <a:xfrm>
            <a:off x="1214157" y="1270865"/>
            <a:ext cx="6910559" cy="2601770"/>
            <a:chOff x="1214157" y="1270865"/>
            <a:chExt cx="6910559" cy="260177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F455532-29E6-A095-2796-57B6EBF39F7B}"/>
                </a:ext>
              </a:extLst>
            </p:cNvPr>
            <p:cNvGrpSpPr/>
            <p:nvPr/>
          </p:nvGrpSpPr>
          <p:grpSpPr>
            <a:xfrm>
              <a:off x="1214157" y="1532817"/>
              <a:ext cx="1864465" cy="2222328"/>
              <a:chOff x="987700" y="1540312"/>
              <a:chExt cx="1864465" cy="2222328"/>
            </a:xfrm>
          </p:grpSpPr>
          <p:pic>
            <p:nvPicPr>
              <p:cNvPr id="2" name="Picture 12" descr="Gmail PNG Images Transparent Free Download | PNGMart">
                <a:extLst>
                  <a:ext uri="{FF2B5EF4-FFF2-40B4-BE49-F238E27FC236}">
                    <a16:creationId xmlns:a16="http://schemas.microsoft.com/office/drawing/2014/main" id="{18B808E2-D5E9-92C5-6927-F0A680BC28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890" t="13812" r="16468" b="10525"/>
              <a:stretch/>
            </p:blipFill>
            <p:spPr bwMode="auto">
              <a:xfrm>
                <a:off x="1318403" y="1540312"/>
                <a:ext cx="1203060" cy="13454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4607FB-CE54-C392-6B11-103DBE6DD179}"/>
                  </a:ext>
                </a:extLst>
              </p:cNvPr>
              <p:cNvSpPr txBox="1"/>
              <p:nvPr/>
            </p:nvSpPr>
            <p:spPr>
              <a:xfrm>
                <a:off x="987700" y="3177865"/>
                <a:ext cx="186446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Email a copy of directions to user</a:t>
                </a:r>
              </a:p>
            </p:txBody>
          </p:sp>
        </p:grpSp>
        <p:pic>
          <p:nvPicPr>
            <p:cNvPr id="4" name="Picture 3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67817DB4-B11E-BB8E-3487-023586C5B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1584" y="1270865"/>
              <a:ext cx="4603132" cy="2601770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24876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2346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29;p77">
            <a:extLst>
              <a:ext uri="{FF2B5EF4-FFF2-40B4-BE49-F238E27FC236}">
                <a16:creationId xmlns:a16="http://schemas.microsoft.com/office/drawing/2014/main" id="{5A558434-49F0-DD65-D4E7-04B13D98BF8F}"/>
              </a:ext>
            </a:extLst>
          </p:cNvPr>
          <p:cNvSpPr txBox="1">
            <a:spLocks/>
          </p:cNvSpPr>
          <p:nvPr/>
        </p:nvSpPr>
        <p:spPr>
          <a:xfrm>
            <a:off x="541531" y="799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b="1"/>
              <a:t>Advanced Features: </a:t>
            </a:r>
            <a:r>
              <a:rPr lang="en-US" b="1">
                <a:solidFill>
                  <a:srgbClr val="2CABE4"/>
                </a:solidFill>
              </a:rPr>
              <a:t>Telegram Bot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A48D4C-9A84-1726-7360-9273286F2E1A}"/>
              </a:ext>
            </a:extLst>
          </p:cNvPr>
          <p:cNvGrpSpPr/>
          <p:nvPr/>
        </p:nvGrpSpPr>
        <p:grpSpPr>
          <a:xfrm>
            <a:off x="1232133" y="1024012"/>
            <a:ext cx="6679734" cy="3383763"/>
            <a:chOff x="1232133" y="879868"/>
            <a:chExt cx="6679734" cy="338376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B6B4AE2-617C-A50A-6240-64F7290BDA0F}"/>
                </a:ext>
              </a:extLst>
            </p:cNvPr>
            <p:cNvGrpSpPr/>
            <p:nvPr/>
          </p:nvGrpSpPr>
          <p:grpSpPr>
            <a:xfrm>
              <a:off x="1232133" y="879868"/>
              <a:ext cx="6679734" cy="3383763"/>
              <a:chOff x="1232133" y="879868"/>
              <a:chExt cx="6679734" cy="338376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309E17-7A9E-5C1C-458B-2C204552DF0B}"/>
                  </a:ext>
                </a:extLst>
              </p:cNvPr>
              <p:cNvSpPr txBox="1"/>
              <p:nvPr/>
            </p:nvSpPr>
            <p:spPr>
              <a:xfrm>
                <a:off x="1232133" y="3366890"/>
                <a:ext cx="274210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err="1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TeleBot</a:t>
                </a:r>
                <a:r>
                  <a:rPr lang="en-US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provides chat-based interface for bus journey planning</a:t>
                </a:r>
              </a:p>
              <a:p>
                <a:pPr algn="ctr"/>
                <a:r>
                  <a:rPr lang="en-US">
                    <a:solidFill>
                      <a:srgbClr val="31AEE7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@</a:t>
                </a:r>
                <a:r>
                  <a:rPr lang="en-US" err="1">
                    <a:solidFill>
                      <a:srgbClr val="31AEE7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Johor_Planner_Bot</a:t>
                </a:r>
                <a:endParaRPr lang="en-US">
                  <a:solidFill>
                    <a:srgbClr val="31AEE7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  <p:pic>
            <p:nvPicPr>
              <p:cNvPr id="5" name="Picture 4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83E83165-1E4A-0E30-5117-A69FC2DC4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7607" y="879868"/>
                <a:ext cx="3654260" cy="3383763"/>
              </a:xfrm>
              <a:prstGeom prst="rect">
                <a:avLst/>
              </a:prstGeom>
            </p:spPr>
          </p:pic>
        </p:grpSp>
        <p:pic>
          <p:nvPicPr>
            <p:cNvPr id="8" name="Picture 7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310EEA5-6ACB-8543-0F1E-868175D58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81577" y="1400296"/>
              <a:ext cx="2243216" cy="1839760"/>
            </a:xfrm>
            <a:prstGeom prst="rect">
              <a:avLst/>
            </a:prstGeom>
          </p:spPr>
        </p:pic>
      </p:grpSp>
      <p:pic>
        <p:nvPicPr>
          <p:cNvPr id="10" name="Picture 9" descr="Telefeed Telegram Bot – I AM TERENCE">
            <a:extLst>
              <a:ext uri="{FF2B5EF4-FFF2-40B4-BE49-F238E27FC236}">
                <a16:creationId xmlns:a16="http://schemas.microsoft.com/office/drawing/2014/main" id="{0C937488-3B81-DECA-2001-DB5A6ACFF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867" y="584"/>
            <a:ext cx="1024012" cy="102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557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29;p77">
            <a:extLst>
              <a:ext uri="{FF2B5EF4-FFF2-40B4-BE49-F238E27FC236}">
                <a16:creationId xmlns:a16="http://schemas.microsoft.com/office/drawing/2014/main" id="{5A558434-49F0-DD65-D4E7-04B13D98BF8F}"/>
              </a:ext>
            </a:extLst>
          </p:cNvPr>
          <p:cNvSpPr txBox="1">
            <a:spLocks/>
          </p:cNvSpPr>
          <p:nvPr/>
        </p:nvSpPr>
        <p:spPr>
          <a:xfrm>
            <a:off x="541531" y="799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en-US" b="1"/>
              <a:t>Advanced Features: </a:t>
            </a:r>
            <a:r>
              <a:rPr lang="en-US" b="1">
                <a:solidFill>
                  <a:srgbClr val="00B050"/>
                </a:solidFill>
              </a:rPr>
              <a:t>User Validations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E89C5-EFF7-CE73-9CC0-2B9DDBE0F8AA}"/>
              </a:ext>
            </a:extLst>
          </p:cNvPr>
          <p:cNvSpPr txBox="1"/>
          <p:nvPr/>
        </p:nvSpPr>
        <p:spPr>
          <a:xfrm>
            <a:off x="5048310" y="2514932"/>
            <a:ext cx="2742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ource Sans Pro" panose="020B0503030403020204" pitchFamily="34" charset="0"/>
                <a:ea typeface="Source Sans Pro" panose="020B0503030403020204" pitchFamily="34" charset="0"/>
              </a:rPr>
              <a:t>Check for valid email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E2244BD-3DFE-2AF3-590B-DBCF0DD0C5B2}"/>
              </a:ext>
            </a:extLst>
          </p:cNvPr>
          <p:cNvGrpSpPr/>
          <p:nvPr/>
        </p:nvGrpSpPr>
        <p:grpSpPr>
          <a:xfrm>
            <a:off x="771589" y="764575"/>
            <a:ext cx="7600822" cy="4116267"/>
            <a:chOff x="189593" y="927291"/>
            <a:chExt cx="7600822" cy="411626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03EAC3-C89E-4B92-7E9D-4464D9E11405}"/>
                </a:ext>
              </a:extLst>
            </p:cNvPr>
            <p:cNvGrpSpPr/>
            <p:nvPr/>
          </p:nvGrpSpPr>
          <p:grpSpPr>
            <a:xfrm>
              <a:off x="4138082" y="1580328"/>
              <a:ext cx="3652333" cy="2704895"/>
              <a:chOff x="4593198" y="835746"/>
              <a:chExt cx="3652333" cy="2704895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967346B-665D-1703-FDD8-F636DB878437}"/>
                  </a:ext>
                </a:extLst>
              </p:cNvPr>
              <p:cNvSpPr txBox="1"/>
              <p:nvPr/>
            </p:nvSpPr>
            <p:spPr>
              <a:xfrm>
                <a:off x="5048311" y="835746"/>
                <a:ext cx="27421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Check for valid coordinates</a:t>
                </a:r>
              </a:p>
            </p:txBody>
          </p:sp>
          <p:pic>
            <p:nvPicPr>
              <p:cNvPr id="16" name="Picture 15" descr="Graphical user interface, text&#10;&#10;Description automatically generated with medium confidence">
                <a:extLst>
                  <a:ext uri="{FF2B5EF4-FFF2-40B4-BE49-F238E27FC236}">
                    <a16:creationId xmlns:a16="http://schemas.microsoft.com/office/drawing/2014/main" id="{CA620620-E006-87A9-813A-03049A144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3198" y="1253673"/>
                <a:ext cx="3652333" cy="1013606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</p:pic>
          <p:pic>
            <p:nvPicPr>
              <p:cNvPr id="18" name="Picture 17" descr="Text&#10;&#10;Description automatically generated with low confidence">
                <a:extLst>
                  <a:ext uri="{FF2B5EF4-FFF2-40B4-BE49-F238E27FC236}">
                    <a16:creationId xmlns:a16="http://schemas.microsoft.com/office/drawing/2014/main" id="{EDF8BB9B-1742-ABDE-7AA3-3806A863F9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3198" y="2527035"/>
                <a:ext cx="3652333" cy="1013606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8E50A1E-E88A-F14E-0867-3A1BFAE406AD}"/>
                </a:ext>
              </a:extLst>
            </p:cNvPr>
            <p:cNvGrpSpPr/>
            <p:nvPr/>
          </p:nvGrpSpPr>
          <p:grpSpPr>
            <a:xfrm>
              <a:off x="189593" y="927291"/>
              <a:ext cx="3652333" cy="4116267"/>
              <a:chOff x="189593" y="927291"/>
              <a:chExt cx="3652333" cy="4116267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309E17-7A9E-5C1C-458B-2C204552DF0B}"/>
                  </a:ext>
                </a:extLst>
              </p:cNvPr>
              <p:cNvSpPr txBox="1"/>
              <p:nvPr/>
            </p:nvSpPr>
            <p:spPr>
              <a:xfrm>
                <a:off x="644706" y="927291"/>
                <a:ext cx="27421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Check for valid addresses</a:t>
                </a:r>
              </a:p>
            </p:txBody>
          </p:sp>
          <p:pic>
            <p:nvPicPr>
              <p:cNvPr id="8" name="Picture 7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409EF34A-4781-DDE4-3C78-0FA28475B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593" y="1326613"/>
                <a:ext cx="3652333" cy="1005229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</p:pic>
          <p:pic>
            <p:nvPicPr>
              <p:cNvPr id="10" name="Picture 9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545D42F9-DDE3-8D62-5F24-D164344E9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593" y="3870790"/>
                <a:ext cx="3652333" cy="1172768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</p:pic>
          <p:pic>
            <p:nvPicPr>
              <p:cNvPr id="20" name="Picture 19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32A0F3B9-F1C1-434B-6033-131CECA3F7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9593" y="2514932"/>
                <a:ext cx="3652333" cy="1172768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059972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99AAA4-6633-36CD-5E9F-C2B9D319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42696"/>
            <a:ext cx="7704000" cy="5727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SG" sz="2800" b="1"/>
              <a:t>Future Work</a:t>
            </a:r>
          </a:p>
        </p:txBody>
      </p:sp>
      <p:sp>
        <p:nvSpPr>
          <p:cNvPr id="10" name="Subtitle 5">
            <a:extLst>
              <a:ext uri="{FF2B5EF4-FFF2-40B4-BE49-F238E27FC236}">
                <a16:creationId xmlns:a16="http://schemas.microsoft.com/office/drawing/2014/main" id="{3DF5CC46-981A-0703-8C19-6E949CC0563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20000" y="1010861"/>
            <a:ext cx="7704000" cy="3917978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Host Flask application on a web server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Integration of other bus services and bus stops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Filtering of paths, for example by number of bus changes, preferred bus service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Make buses move from one point to another (dependent on API)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Develop an interactive map that allows users to select two locations by simply clicking on the map and generate a route between them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Insert icons representing bus stops to the map and enable the display of available buses at individual bus stop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/>
              <a:t>Enable 3D rotation of the map to provide a view of all directions.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211408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99AAA4-6633-36CD-5E9F-C2B9D319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11960"/>
            <a:ext cx="7704000" cy="5727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SG" sz="2800" b="1"/>
              <a:t>Limitations</a:t>
            </a:r>
          </a:p>
        </p:txBody>
      </p:sp>
      <p:sp>
        <p:nvSpPr>
          <p:cNvPr id="10" name="Subtitle 5">
            <a:extLst>
              <a:ext uri="{FF2B5EF4-FFF2-40B4-BE49-F238E27FC236}">
                <a16:creationId xmlns:a16="http://schemas.microsoft.com/office/drawing/2014/main" id="{3DF5CC46-981A-0703-8C19-6E949CC0563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20000" y="607748"/>
            <a:ext cx="7704000" cy="3369889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Can only generate one route at a time (require refresh of page if want to use new route / algorithm)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A Star Algorithm is slow, even slower when live bus data is used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Current integration of live buses (provided by PAJ API) with A Star algorithm is slow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Function to get live bus data has time complexity of </a:t>
            </a:r>
            <a:r>
              <a:rPr lang="en-US" sz="1200" b="1">
                <a:solidFill>
                  <a:srgbClr val="FF0000"/>
                </a:solidFill>
              </a:rPr>
              <a:t>O(n²)</a:t>
            </a:r>
          </a:p>
          <a:p>
            <a:pPr lvl="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API does not provide enough information about where a bus is headed</a:t>
            </a:r>
          </a:p>
          <a:p>
            <a:pPr lvl="2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Need to programmatically determine: </a:t>
            </a:r>
          </a:p>
          <a:p>
            <a:pPr marL="1784350" lvl="3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Direction of bus based on its bearing</a:t>
            </a:r>
          </a:p>
          <a:p>
            <a:pPr marL="1784350" lvl="3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Bus stops a bus is potentially headed to, based on bearing &amp; distance between bus and every other bus stop</a:t>
            </a:r>
          </a:p>
          <a:p>
            <a:pPr marL="1784350" lvl="3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Determine whether there is a valid route between bus and bus stops</a:t>
            </a:r>
          </a:p>
          <a:p>
            <a:pPr lvl="1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0B050"/>
                </a:solidFill>
              </a:rPr>
              <a:t>Workaround</a:t>
            </a:r>
            <a:r>
              <a:rPr lang="en-US" sz="1200"/>
              <a:t>: Program flag added to toggle use of live bus data during algorithm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PAJ API rate limited to 6 requests per minute (need to space out request timings)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Slow load time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/>
              <a:t>Timings generated using Dijkstra algorithm is not accurate as details such as bus timings are not factored in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1200"/>
              <a:t>Algorithms did not factor in the bus routes of close-by bus stops (</a:t>
            </a:r>
            <a:r>
              <a:rPr lang="en-SG" sz="1200" err="1"/>
              <a:t>ie</a:t>
            </a:r>
            <a:r>
              <a:rPr lang="en-SG" sz="1200"/>
              <a:t> cross the road to another bus stop to take a bus)</a:t>
            </a:r>
            <a:endParaRPr lang="en-US" sz="1200"/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38221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519;p110">
            <a:extLst>
              <a:ext uri="{FF2B5EF4-FFF2-40B4-BE49-F238E27FC236}">
                <a16:creationId xmlns:a16="http://schemas.microsoft.com/office/drawing/2014/main" id="{E7694130-42F3-1AA6-9EC9-FB6EB6B2A413}"/>
              </a:ext>
            </a:extLst>
          </p:cNvPr>
          <p:cNvSpPr txBox="1">
            <a:spLocks/>
          </p:cNvSpPr>
          <p:nvPr/>
        </p:nvSpPr>
        <p:spPr>
          <a:xfrm>
            <a:off x="2061923" y="3478086"/>
            <a:ext cx="5020154" cy="100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r>
              <a:rPr lang="en-SG" sz="4400"/>
              <a:t>Thank you!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3F0EC8-7237-7E8B-87A3-8D9B9288F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6182" y="812025"/>
            <a:ext cx="3371635" cy="266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70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99AAA4-6633-36CD-5E9F-C2B9D319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sz="2800" b="0" i="0" u="none" strike="noStrike">
                <a:solidFill>
                  <a:schemeClr val="tx1"/>
                </a:solidFill>
                <a:effectLst/>
                <a:latin typeface="Rockwell"/>
              </a:rPr>
              <a:t>2200692 Adrian Pang Zi Jian​ ​</a:t>
            </a:r>
            <a:endParaRPr lang="en-US" sz="2800" b="0" i="0" u="none" strike="noStrike">
              <a:solidFill>
                <a:schemeClr val="tx1"/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D4EA068-EE86-7974-837D-53DE3695E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926" y="645228"/>
            <a:ext cx="8773004" cy="4922494"/>
          </a:xfrm>
        </p:spPr>
        <p:txBody>
          <a:bodyPr/>
          <a:lstStyle/>
          <a:p>
            <a:pPr marL="469900" lvl="2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2"/>
                </a:solidFill>
              </a:rPr>
              <a:t>Led and coordinated team efforts regarding use of Dijkstra's algorithm and HTML</a:t>
            </a:r>
          </a:p>
          <a:p>
            <a:pPr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</a:pPr>
            <a:r>
              <a:rPr lang="en-US" sz="1100">
                <a:solidFill>
                  <a:schemeClr val="dk2"/>
                </a:solidFill>
              </a:rPr>
              <a:t>Coordinated usage of Ajax call with flask</a:t>
            </a:r>
          </a:p>
          <a:p>
            <a:pPr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</a:pPr>
            <a:r>
              <a:rPr lang="en-US" sz="1100">
                <a:solidFill>
                  <a:schemeClr val="dk2"/>
                </a:solidFill>
              </a:rPr>
              <a:t>Coordinated usage of Flask route applications </a:t>
            </a:r>
          </a:p>
          <a:p>
            <a:pPr marL="469900" lvl="2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2"/>
                </a:solidFill>
              </a:rPr>
              <a:t>Developed code for:</a:t>
            </a:r>
          </a:p>
          <a:p>
            <a:pPr marL="927100"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2"/>
                </a:solidFill>
              </a:rPr>
              <a:t>Shortest distance with minimum transfer using </a:t>
            </a:r>
            <a:r>
              <a:rPr lang="en-US" sz="1100" i="1">
                <a:solidFill>
                  <a:schemeClr val="dk2"/>
                </a:solidFill>
              </a:rPr>
              <a:t>Dijkstra’s </a:t>
            </a:r>
            <a:r>
              <a:rPr lang="en-US" sz="1100">
                <a:solidFill>
                  <a:schemeClr val="dk2"/>
                </a:solidFill>
              </a:rPr>
              <a:t>algorithm</a:t>
            </a:r>
          </a:p>
          <a:p>
            <a:pPr marL="927100"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2"/>
                </a:solidFill>
              </a:rPr>
              <a:t>Fully functional </a:t>
            </a:r>
            <a:r>
              <a:rPr lang="en-US" sz="1100" i="1">
                <a:solidFill>
                  <a:schemeClr val="dk2"/>
                </a:solidFill>
              </a:rPr>
              <a:t>'Journey Planner Telegram Bot'</a:t>
            </a:r>
            <a:r>
              <a:rPr lang="en-US" sz="1100">
                <a:solidFill>
                  <a:schemeClr val="dk2"/>
                </a:solidFill>
              </a:rPr>
              <a:t> with returning of journey and functions to send email to user</a:t>
            </a:r>
          </a:p>
          <a:p>
            <a:pPr marL="927100"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2"/>
                </a:solidFill>
              </a:rPr>
              <a:t>UI Design for the front end, Ajax call definition for the back end</a:t>
            </a:r>
          </a:p>
          <a:p>
            <a:pPr marL="927100"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2"/>
                </a:solidFill>
              </a:rPr>
              <a:t>Flask route creation and redirection to front-end</a:t>
            </a:r>
          </a:p>
          <a:p>
            <a:pPr marL="927100"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2"/>
                </a:solidFill>
              </a:rPr>
              <a:t>Integration of </a:t>
            </a:r>
            <a:r>
              <a:rPr lang="en-US" sz="1100" i="1">
                <a:solidFill>
                  <a:schemeClr val="dk2"/>
                </a:solidFill>
              </a:rPr>
              <a:t>live bus data</a:t>
            </a:r>
            <a:r>
              <a:rPr lang="en-US" sz="1100">
                <a:solidFill>
                  <a:schemeClr val="dk2"/>
                </a:solidFill>
              </a:rPr>
              <a:t> into map, with active live updates upon each API call to the 'PAJ Live Bus Data API'</a:t>
            </a:r>
          </a:p>
          <a:p>
            <a:pPr marL="927100"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2"/>
                </a:solidFill>
              </a:rPr>
              <a:t>Definition of </a:t>
            </a:r>
            <a:r>
              <a:rPr lang="en-US" sz="1100" i="1">
                <a:solidFill>
                  <a:schemeClr val="dk2"/>
                </a:solidFill>
              </a:rPr>
              <a:t>plotting of markers</a:t>
            </a:r>
            <a:r>
              <a:rPr lang="en-US" sz="1100">
                <a:solidFill>
                  <a:schemeClr val="dk2"/>
                </a:solidFill>
              </a:rPr>
              <a:t> into Python folium map and returning to display in HTML</a:t>
            </a:r>
          </a:p>
          <a:p>
            <a:pPr marL="927100"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2"/>
                </a:solidFill>
              </a:rPr>
              <a:t>Researched and </a:t>
            </a:r>
            <a:r>
              <a:rPr lang="en-US" sz="1100" i="1">
                <a:solidFill>
                  <a:schemeClr val="dk2"/>
                </a:solidFill>
              </a:rPr>
              <a:t>created definition for API calls</a:t>
            </a:r>
            <a:r>
              <a:rPr lang="en-US" sz="1100">
                <a:solidFill>
                  <a:schemeClr val="dk2"/>
                </a:solidFill>
              </a:rPr>
              <a:t> to draw bus and walking routes on map based on </a:t>
            </a:r>
            <a:r>
              <a:rPr lang="en-US" sz="1100" i="1">
                <a:solidFill>
                  <a:schemeClr val="dk2"/>
                </a:solidFill>
              </a:rPr>
              <a:t>actual terrain</a:t>
            </a:r>
          </a:p>
          <a:p>
            <a:pPr marL="927100"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 err="1">
                <a:solidFill>
                  <a:schemeClr val="dk2"/>
                </a:solidFill>
              </a:rPr>
              <a:t>JQuery</a:t>
            </a:r>
            <a:r>
              <a:rPr lang="en-US" sz="1100">
                <a:solidFill>
                  <a:schemeClr val="dk2"/>
                </a:solidFill>
              </a:rPr>
              <a:t> and </a:t>
            </a:r>
            <a:r>
              <a:rPr lang="en-US" sz="1100" err="1">
                <a:solidFill>
                  <a:schemeClr val="dk2"/>
                </a:solidFill>
              </a:rPr>
              <a:t>Javascript</a:t>
            </a:r>
            <a:r>
              <a:rPr lang="en-US" sz="1100">
                <a:solidFill>
                  <a:schemeClr val="dk2"/>
                </a:solidFill>
              </a:rPr>
              <a:t> design for the inputs and form controls</a:t>
            </a:r>
          </a:p>
          <a:p>
            <a:pPr marL="927100"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2"/>
                </a:solidFill>
              </a:rPr>
              <a:t>Calling of libraries to graph the routes using Python </a:t>
            </a:r>
            <a:r>
              <a:rPr lang="en-US" sz="1100" err="1">
                <a:solidFill>
                  <a:schemeClr val="dk2"/>
                </a:solidFill>
              </a:rPr>
              <a:t>Networkx</a:t>
            </a:r>
            <a:r>
              <a:rPr lang="en-US" sz="1100">
                <a:solidFill>
                  <a:schemeClr val="dk2"/>
                </a:solidFill>
              </a:rPr>
              <a:t>  and visualization of the routes  using Matplotlib</a:t>
            </a:r>
          </a:p>
          <a:p>
            <a:pPr marL="927100" lvl="3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endParaRPr lang="en-US" sz="1100">
              <a:solidFill>
                <a:schemeClr val="dk2"/>
              </a:solidFill>
            </a:endParaRPr>
          </a:p>
          <a:p>
            <a:pPr marL="469900" lvl="2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2"/>
                </a:solidFill>
              </a:rPr>
              <a:t>Aided in Integration of resulting routes and bus numbers into HTML</a:t>
            </a:r>
          </a:p>
          <a:p>
            <a:pPr marL="469900" lvl="2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dk2"/>
                </a:solidFill>
              </a:rPr>
              <a:t>Aided in bug testing and checking of inputs</a:t>
            </a:r>
          </a:p>
          <a:p>
            <a:pPr marL="469900" lvl="2" algn="l">
              <a:lnSpc>
                <a:spcPct val="150000"/>
              </a:lnSpc>
              <a:spcBef>
                <a:spcPts val="0"/>
              </a:spcBef>
              <a:buClr>
                <a:srgbClr val="DDDDDD"/>
              </a:buClr>
              <a:buSzPts val="1400"/>
              <a:buFont typeface="Arial" panose="020B0604020202020204" pitchFamily="34" charset="0"/>
              <a:buChar char="•"/>
            </a:pPr>
            <a:endParaRPr lang="en-US" sz="1100"/>
          </a:p>
          <a:p>
            <a:pPr>
              <a:buClr>
                <a:srgbClr val="DDDDDD"/>
              </a:buClr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2099328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99AAA4-6633-36CD-5E9F-C2B9D319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pPr algn="l" rtl="0" fontAlgn="base">
              <a:lnSpc>
                <a:spcPct val="150000"/>
              </a:lnSpc>
            </a:pPr>
            <a:r>
              <a:rPr lang="en-US" sz="2800" i="0" u="none" strike="noStrike"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2200936 Muhammad Nur </a:t>
            </a:r>
            <a:r>
              <a:rPr lang="en-US" sz="2800" i="0" u="none" strike="noStrike" err="1"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Dinie</a:t>
            </a:r>
            <a:r>
              <a:rPr lang="en-US" sz="2800" i="0" u="none" strike="noStrike"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 Bin Aziz 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D6F470-B037-676B-AEC2-CCDB7E77BC70}"/>
              </a:ext>
            </a:extLst>
          </p:cNvPr>
          <p:cNvSpPr txBox="1">
            <a:spLocks/>
          </p:cNvSpPr>
          <p:nvPr/>
        </p:nvSpPr>
        <p:spPr>
          <a:xfrm>
            <a:off x="543538" y="1019954"/>
            <a:ext cx="8151283" cy="308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69900" lvl="2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2"/>
                </a:solidFill>
              </a:rPr>
              <a:t>Researched on algorithm designs for optimal wayfinding and concluded to shortest duration using A Star algorithm</a:t>
            </a:r>
          </a:p>
          <a:p>
            <a:pPr marL="469900" lvl="2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2"/>
                </a:solidFill>
              </a:rPr>
              <a:t>Developed code for :</a:t>
            </a:r>
          </a:p>
          <a:p>
            <a:pPr marL="914400" lvl="2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200">
                <a:solidFill>
                  <a:schemeClr val="dk2"/>
                </a:solidFill>
              </a:rPr>
              <a:t>A Star Algorithm design</a:t>
            </a:r>
          </a:p>
          <a:p>
            <a:pPr marL="914400" lvl="2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200">
                <a:solidFill>
                  <a:schemeClr val="dk2"/>
                </a:solidFill>
              </a:rPr>
              <a:t>Heuristic function using haversine formula</a:t>
            </a:r>
          </a:p>
          <a:p>
            <a:pPr marL="914400" lvl="2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200">
                <a:solidFill>
                  <a:schemeClr val="dk2"/>
                </a:solidFill>
              </a:rPr>
              <a:t>Support functions for A Star and Dijkstra Algorithm such as:</a:t>
            </a:r>
          </a:p>
          <a:p>
            <a:pPr marL="1384300" lvl="4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2"/>
                </a:solidFill>
              </a:rPr>
              <a:t>Time conversion</a:t>
            </a:r>
          </a:p>
          <a:p>
            <a:pPr marL="1384300" lvl="4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2"/>
                </a:solidFill>
              </a:rPr>
              <a:t>BusStopID to coordinates conversion</a:t>
            </a:r>
          </a:p>
          <a:p>
            <a:pPr marL="1384300" lvl="4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2"/>
                </a:solidFill>
              </a:rPr>
              <a:t>BusID to bus name conversion</a:t>
            </a:r>
          </a:p>
          <a:p>
            <a:pPr marL="469900" lvl="2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2"/>
                </a:solidFill>
              </a:rPr>
              <a:t>Structured code for bus stops and bus number tracking</a:t>
            </a:r>
          </a:p>
          <a:p>
            <a:pPr marL="469900" lvl="2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2"/>
                </a:solidFill>
              </a:rPr>
              <a:t>Algorithm testing and bug fixing</a:t>
            </a:r>
          </a:p>
          <a:p>
            <a:pPr marL="469900" lvl="2" algn="l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dk2"/>
                </a:solidFill>
              </a:rPr>
              <a:t>Package cleanup to prevent circular imports and redundant files</a:t>
            </a:r>
          </a:p>
        </p:txBody>
      </p:sp>
    </p:spTree>
    <p:extLst>
      <p:ext uri="{BB962C8B-B14F-4D97-AF65-F5344CB8AC3E}">
        <p14:creationId xmlns:p14="http://schemas.microsoft.com/office/powerpoint/2010/main" val="165893302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99AAA4-6633-36CD-5E9F-C2B9D319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pPr algn="l" rtl="0" fontAlgn="base">
              <a:lnSpc>
                <a:spcPct val="150000"/>
              </a:lnSpc>
            </a:pPr>
            <a:r>
              <a:rPr lang="en-US" sz="2800" b="0" i="0" u="none" strike="noStrike"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2201159 Ryan Lai Wei Shao ​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BECCCA5-6E33-481A-E7D8-615A04501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5679" y="840467"/>
            <a:ext cx="6286074" cy="4088751"/>
          </a:xfrm>
        </p:spPr>
        <p:txBody>
          <a:bodyPr/>
          <a:lstStyle/>
          <a:p>
            <a:pPr algn="l">
              <a:buFont typeface="Courier New"/>
              <a:buChar char="o"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</a:rPr>
              <a:t>User Interface Design – Developed using HTML, CSS and JavaScript</a:t>
            </a:r>
          </a:p>
          <a:p>
            <a:pPr lvl="1" algn="l">
              <a:lnSpc>
                <a:spcPct val="114999"/>
              </a:lnSpc>
              <a:buFont typeface="Courier New"/>
              <a:buChar char="o"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</a:rPr>
              <a:t>Responsive design </a:t>
            </a:r>
          </a:p>
          <a:p>
            <a:pPr algn="l">
              <a:buFont typeface="Courier New"/>
              <a:buChar char="o"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</a:rPr>
              <a:t>User Experience – Plan user flow of events </a:t>
            </a:r>
          </a:p>
          <a:p>
            <a:pPr algn="l">
              <a:buFont typeface="Courier New"/>
              <a:buChar char="o"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</a:rPr>
              <a:t>Extraction of:</a:t>
            </a:r>
          </a:p>
          <a:p>
            <a:pPr lvl="1" algn="l">
              <a:lnSpc>
                <a:spcPct val="114999"/>
              </a:lnSpc>
              <a:buFont typeface="Courier New"/>
              <a:buChar char="o"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</a:rPr>
              <a:t>Bus Data</a:t>
            </a:r>
          </a:p>
          <a:p>
            <a:pPr lvl="1" algn="l">
              <a:lnSpc>
                <a:spcPct val="114999"/>
              </a:lnSpc>
              <a:buFont typeface="Courier New"/>
              <a:buChar char="o"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</a:rPr>
              <a:t>Bus Stop Data</a:t>
            </a:r>
          </a:p>
          <a:p>
            <a:pPr lvl="1" algn="l">
              <a:lnSpc>
                <a:spcPct val="114999"/>
              </a:lnSpc>
              <a:buFont typeface="Courier New"/>
              <a:buChar char="o"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</a:rPr>
              <a:t>Bus Routes</a:t>
            </a:r>
          </a:p>
          <a:p>
            <a:pPr lvl="1" algn="l">
              <a:lnSpc>
                <a:spcPct val="114999"/>
              </a:lnSpc>
              <a:buFont typeface="Courier New"/>
              <a:buChar char="o"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</a:rPr>
              <a:t>Walking Routes</a:t>
            </a:r>
          </a:p>
          <a:p>
            <a:pPr algn="l">
              <a:lnSpc>
                <a:spcPct val="114999"/>
              </a:lnSpc>
              <a:buSzPts val="1600"/>
              <a:buFont typeface="Courier New"/>
              <a:buChar char="o"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</a:rPr>
              <a:t>Filtering of data and address coordinates based on user's start and end destinations</a:t>
            </a:r>
          </a:p>
          <a:p>
            <a:pPr algn="l">
              <a:lnSpc>
                <a:spcPct val="114999"/>
              </a:lnSpc>
              <a:buSzPts val="1600"/>
              <a:buFont typeface="Courier New"/>
              <a:buChar char="o"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</a:rPr>
              <a:t>Storing filtered data into a dictionary and output as JSON format for processing</a:t>
            </a:r>
          </a:p>
          <a:p>
            <a:pPr algn="l">
              <a:buFont typeface="Courier New"/>
              <a:buChar char="o"/>
            </a:pPr>
            <a:r>
              <a:rPr lang="en-US" sz="1200">
                <a:solidFill>
                  <a:schemeClr val="accent6">
                    <a:lumMod val="75000"/>
                  </a:schemeClr>
                </a:solidFill>
              </a:rPr>
              <a:t>Dynamically display routes and instructions onto the front-end HTML interface using AJAX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9797465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99AAA4-6633-36CD-5E9F-C2B9D319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7704000" cy="572700"/>
          </a:xfr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sz="2800" b="0" i="0" u="none" strike="noStrike">
                <a:solidFill>
                  <a:schemeClr val="tx1"/>
                </a:solidFill>
                <a:effectLst/>
                <a:latin typeface="Rockwell" panose="02060603020205020403" pitchFamily="18" charset="0"/>
              </a:rPr>
              <a:t>2201018 Jeffrey Yap Wan Lin​ </a:t>
            </a:r>
            <a:endParaRPr lang="en-US" sz="2800" b="0" i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6AB804E-81BF-C4E2-C4A3-7B64D01C3342}"/>
              </a:ext>
            </a:extLst>
          </p:cNvPr>
          <p:cNvSpPr txBox="1">
            <a:spLocks/>
          </p:cNvSpPr>
          <p:nvPr/>
        </p:nvSpPr>
        <p:spPr>
          <a:xfrm>
            <a:off x="556714" y="1004058"/>
            <a:ext cx="8274913" cy="323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accent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69900" algn="l">
              <a:lnSpc>
                <a:spcPct val="150000"/>
              </a:lnSpc>
              <a:buFont typeface="Arial,Sans-Serif"/>
              <a:buChar char="•"/>
            </a:pPr>
            <a:r>
              <a:rPr lang="en-US"/>
              <a:t>Integrated the API provided by Google Maps and OSRM into the project</a:t>
            </a:r>
          </a:p>
          <a:p>
            <a:pPr marL="469900" algn="l">
              <a:lnSpc>
                <a:spcPct val="150000"/>
              </a:lnSpc>
              <a:buFont typeface="Arial,Sans-Serif"/>
              <a:buChar char="•"/>
            </a:pPr>
            <a:r>
              <a:rPr lang="en-US"/>
              <a:t>Extracted necessary data from SQL for data comparison</a:t>
            </a:r>
          </a:p>
          <a:p>
            <a:pPr marL="469900" algn="l">
              <a:lnSpc>
                <a:spcPct val="150000"/>
              </a:lnSpc>
              <a:buFont typeface="Arial,Sans-Serif"/>
              <a:buChar char="•"/>
            </a:pPr>
            <a:r>
              <a:rPr lang="en-US"/>
              <a:t>Integrated Dijkstra’s &amp; A Star algorithm to plot designated bus route </a:t>
            </a:r>
          </a:p>
          <a:p>
            <a:pPr marL="469900" algn="l">
              <a:lnSpc>
                <a:spcPct val="150000"/>
              </a:lnSpc>
              <a:buFont typeface="Arial,Sans-Serif"/>
              <a:buChar char="•"/>
            </a:pPr>
            <a:r>
              <a:rPr lang="en-US"/>
              <a:t>Provided  bus stop names and order of bus stop at each individual markers</a:t>
            </a:r>
          </a:p>
          <a:p>
            <a:pPr marL="469900" algn="l">
              <a:lnSpc>
                <a:spcPct val="150000"/>
              </a:lnSpc>
              <a:buFont typeface="Arial,Sans-Serif"/>
              <a:buChar char="•"/>
            </a:pPr>
            <a:r>
              <a:rPr lang="en-US"/>
              <a:t>Provided starting address to nearest bus stop &amp; last mile connectivity route if necessary</a:t>
            </a:r>
          </a:p>
          <a:p>
            <a:pPr marL="469900" algn="l">
              <a:lnSpc>
                <a:spcPct val="150000"/>
              </a:lnSpc>
              <a:buClr>
                <a:srgbClr val="DDDDDD"/>
              </a:buClr>
              <a:buFont typeface="Arial,Sans-Serif"/>
              <a:buChar char="•"/>
            </a:pPr>
            <a:r>
              <a:rPr lang="en-US"/>
              <a:t>Performed video recording and editing for the purpose of presenting the project demonstration.</a:t>
            </a:r>
          </a:p>
          <a:p>
            <a:pPr marL="469900" algn="l">
              <a:lnSpc>
                <a:spcPct val="150000"/>
              </a:lnSpc>
              <a:buClr>
                <a:srgbClr val="DDDDDD"/>
              </a:buClr>
              <a:buFont typeface="Arial,Sans-Serif"/>
              <a:buChar char="•"/>
            </a:pPr>
            <a:endParaRPr lang="en-US">
              <a:solidFill>
                <a:schemeClr val="dk2"/>
              </a:solidFill>
            </a:endParaRPr>
          </a:p>
          <a:p>
            <a:pPr algn="l">
              <a:lnSpc>
                <a:spcPct val="150000"/>
              </a:lnSpc>
              <a:buClr>
                <a:srgbClr val="DDDDDD"/>
              </a:buClr>
            </a:pPr>
            <a:endParaRPr lang="en-US">
              <a:solidFill>
                <a:srgbClr val="000000"/>
              </a:solidFill>
            </a:endParaRPr>
          </a:p>
          <a:p>
            <a:pPr algn="l">
              <a:lnSpc>
                <a:spcPct val="150000"/>
              </a:lnSpc>
              <a:buClr>
                <a:srgbClr val="DDDDDD"/>
              </a:buClr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66288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8"/>
          <p:cNvSpPr txBox="1">
            <a:spLocks noGrp="1"/>
          </p:cNvSpPr>
          <p:nvPr>
            <p:ph type="title"/>
          </p:nvPr>
        </p:nvSpPr>
        <p:spPr>
          <a:xfrm>
            <a:off x="4487630" y="1918050"/>
            <a:ext cx="3797726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/>
              <a:t>Introduction</a:t>
            </a:r>
            <a:endParaRPr b="1">
              <a:solidFill>
                <a:schemeClr val="accent1">
                  <a:lumMod val="50000"/>
                </a:schemeClr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3F48331-10A3-9154-9B06-63CE26F69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644" y="1368270"/>
            <a:ext cx="3190621" cy="240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69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77"/>
          <p:cNvSpPr txBox="1">
            <a:spLocks noGrp="1"/>
          </p:cNvSpPr>
          <p:nvPr>
            <p:ph type="title"/>
          </p:nvPr>
        </p:nvSpPr>
        <p:spPr>
          <a:xfrm>
            <a:off x="720000" y="991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Terms</a:t>
            </a:r>
            <a:endParaRPr b="1"/>
          </a:p>
        </p:txBody>
      </p:sp>
      <p:sp>
        <p:nvSpPr>
          <p:cNvPr id="1736" name="Google Shape;1736;p77"/>
          <p:cNvSpPr txBox="1">
            <a:spLocks noGrp="1"/>
          </p:cNvSpPr>
          <p:nvPr>
            <p:ph type="subTitle" idx="7"/>
          </p:nvPr>
        </p:nvSpPr>
        <p:spPr>
          <a:xfrm>
            <a:off x="720000" y="3209685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Bus Stop</a:t>
            </a:r>
            <a:endParaRPr b="1"/>
          </a:p>
        </p:txBody>
      </p:sp>
      <p:sp>
        <p:nvSpPr>
          <p:cNvPr id="1737" name="Google Shape;1737;p77"/>
          <p:cNvSpPr txBox="1">
            <a:spLocks noGrp="1"/>
          </p:cNvSpPr>
          <p:nvPr>
            <p:ph type="subTitle" idx="8"/>
          </p:nvPr>
        </p:nvSpPr>
        <p:spPr>
          <a:xfrm>
            <a:off x="3896237" y="3209685"/>
            <a:ext cx="1351526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Bus</a:t>
            </a:r>
            <a:endParaRPr b="1"/>
          </a:p>
        </p:txBody>
      </p:sp>
      <p:sp>
        <p:nvSpPr>
          <p:cNvPr id="1738" name="Google Shape;1738;p77"/>
          <p:cNvSpPr txBox="1">
            <a:spLocks noGrp="1"/>
          </p:cNvSpPr>
          <p:nvPr>
            <p:ph type="subTitle" idx="9"/>
          </p:nvPr>
        </p:nvSpPr>
        <p:spPr>
          <a:xfrm>
            <a:off x="6146400" y="3209685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Route</a:t>
            </a:r>
            <a:endParaRPr b="1"/>
          </a:p>
        </p:txBody>
      </p:sp>
      <p:sp>
        <p:nvSpPr>
          <p:cNvPr id="1739" name="Google Shape;1739;p77"/>
          <p:cNvSpPr txBox="1">
            <a:spLocks noGrp="1"/>
          </p:cNvSpPr>
          <p:nvPr>
            <p:ph type="subTitle" idx="13"/>
          </p:nvPr>
        </p:nvSpPr>
        <p:spPr>
          <a:xfrm>
            <a:off x="720000" y="3708319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for commuters to get on &amp; off a Bus</a:t>
            </a:r>
            <a:endParaRPr/>
          </a:p>
        </p:txBody>
      </p:sp>
      <p:sp>
        <p:nvSpPr>
          <p:cNvPr id="1740" name="Google Shape;1740;p77"/>
          <p:cNvSpPr txBox="1">
            <a:spLocks noGrp="1"/>
          </p:cNvSpPr>
          <p:nvPr>
            <p:ph type="subTitle" idx="14"/>
          </p:nvPr>
        </p:nvSpPr>
        <p:spPr>
          <a:xfrm>
            <a:off x="3242051" y="3658198"/>
            <a:ext cx="2659897" cy="5622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SG"/>
              <a:t>Examples: P101, P411-01</a:t>
            </a:r>
            <a:endParaRPr lang="en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*Synonymous to Bus Service</a:t>
            </a:r>
          </a:p>
        </p:txBody>
      </p:sp>
      <p:sp>
        <p:nvSpPr>
          <p:cNvPr id="1741" name="Google Shape;1741;p77"/>
          <p:cNvSpPr txBox="1">
            <a:spLocks noGrp="1"/>
          </p:cNvSpPr>
          <p:nvPr>
            <p:ph type="subTitle" idx="15"/>
          </p:nvPr>
        </p:nvSpPr>
        <p:spPr>
          <a:xfrm>
            <a:off x="6447352" y="3708319"/>
            <a:ext cx="1675696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between Bus Stops</a:t>
            </a:r>
            <a:endParaRPr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110E4D0-0C69-357A-D417-B01F0D7255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4731" r="49335"/>
          <a:stretch/>
        </p:blipFill>
        <p:spPr>
          <a:xfrm>
            <a:off x="3896237" y="1237156"/>
            <a:ext cx="1351526" cy="176868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68AFA63-D425-AD8C-E18F-0B78E4900D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8215" t="3418" r="22449"/>
          <a:stretch/>
        </p:blipFill>
        <p:spPr>
          <a:xfrm>
            <a:off x="898904" y="1466345"/>
            <a:ext cx="1923809" cy="153949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339A412-4258-6111-4C5E-4499CDA484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23295" y="1457663"/>
            <a:ext cx="1923809" cy="1556860"/>
          </a:xfrm>
          <a:prstGeom prst="rect">
            <a:avLst/>
          </a:prstGeom>
        </p:spPr>
      </p:pic>
      <p:sp>
        <p:nvSpPr>
          <p:cNvPr id="20" name="Google Shape;1740;p77">
            <a:extLst>
              <a:ext uri="{FF2B5EF4-FFF2-40B4-BE49-F238E27FC236}">
                <a16:creationId xmlns:a16="http://schemas.microsoft.com/office/drawing/2014/main" id="{A3B6E3F0-946E-557D-21E1-004024661F81}"/>
              </a:ext>
            </a:extLst>
          </p:cNvPr>
          <p:cNvSpPr txBox="1">
            <a:spLocks/>
          </p:cNvSpPr>
          <p:nvPr/>
        </p:nvSpPr>
        <p:spPr>
          <a:xfrm>
            <a:off x="2997600" y="4216042"/>
            <a:ext cx="3155436" cy="44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SG" sz="1400" i="1">
                <a:solidFill>
                  <a:srgbClr val="6A62FD"/>
                </a:solidFill>
                <a:effectLst/>
              </a:rPr>
              <a:t>⇔</a:t>
            </a:r>
            <a:r>
              <a:rPr lang="en" sz="1400" i="1">
                <a:solidFill>
                  <a:srgbClr val="6A62FD"/>
                </a:solidFill>
              </a:rPr>
              <a:t> One-Way Buses | </a:t>
            </a:r>
            <a:r>
              <a:rPr lang="en-SG" sz="1400" i="1">
                <a:solidFill>
                  <a:srgbClr val="6A62FD"/>
                </a:solidFill>
                <a:effectLst/>
              </a:rPr>
              <a:t>⊃ </a:t>
            </a:r>
            <a:r>
              <a:rPr lang="en" sz="1400" i="1">
                <a:solidFill>
                  <a:srgbClr val="6A62FD"/>
                </a:solidFill>
              </a:rPr>
              <a:t>Loop Buses</a:t>
            </a:r>
          </a:p>
        </p:txBody>
      </p:sp>
    </p:spTree>
    <p:extLst>
      <p:ext uri="{BB962C8B-B14F-4D97-AF65-F5344CB8AC3E}">
        <p14:creationId xmlns:p14="http://schemas.microsoft.com/office/powerpoint/2010/main" val="3504240580"/>
      </p:ext>
    </p:extLst>
  </p:cSld>
  <p:clrMapOvr>
    <a:masterClrMapping/>
  </p:clrMapOvr>
</p:sld>
</file>

<file path=ppt/theme/theme1.xml><?xml version="1.0" encoding="utf-8"?>
<a:theme xmlns:a="http://schemas.openxmlformats.org/drawingml/2006/main" name="Public Consulting XL by Slidesgo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Gre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Gre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3.xml><?xml version="1.0" encoding="utf-8"?>
<a:themeOverride xmlns:a="http://schemas.openxmlformats.org/drawingml/2006/main">
  <a:clrScheme name="Gre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4.xml><?xml version="1.0" encoding="utf-8"?>
<a:themeOverride xmlns:a="http://schemas.openxmlformats.org/drawingml/2006/main">
  <a:clrScheme name="Gre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5.xml><?xml version="1.0" encoding="utf-8"?>
<a:themeOverride xmlns:a="http://schemas.openxmlformats.org/drawingml/2006/main">
  <a:clrScheme name="Gre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6.xml><?xml version="1.0" encoding="utf-8"?>
<a:themeOverride xmlns:a="http://schemas.openxmlformats.org/drawingml/2006/main">
  <a:clrScheme name="Gre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7.xml><?xml version="1.0" encoding="utf-8"?>
<a:themeOverride xmlns:a="http://schemas.openxmlformats.org/drawingml/2006/main">
  <a:clrScheme name="Gre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8.xml><?xml version="1.0" encoding="utf-8"?>
<a:themeOverride xmlns:a="http://schemas.openxmlformats.org/drawingml/2006/main">
  <a:clrScheme name="Gre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39</Slides>
  <Notes>24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Public Consulting XL by Slidesgo</vt:lpstr>
      <vt:lpstr>CSC1108 DSA Team Project  Journey Planner</vt:lpstr>
      <vt:lpstr>TABLE OF CONTENTS</vt:lpstr>
      <vt:lpstr>2200959 Peter Febrianto Afandy​ ​</vt:lpstr>
      <vt:lpstr>2200692 Adrian Pang Zi Jian​ ​</vt:lpstr>
      <vt:lpstr>2200936 Muhammad Nur Dinie Bin Aziz ​</vt:lpstr>
      <vt:lpstr>2201159 Ryan Lai Wei Shao ​</vt:lpstr>
      <vt:lpstr>2201018 Jeffrey Yap Wan Lin​ </vt:lpstr>
      <vt:lpstr>Introduction</vt:lpstr>
      <vt:lpstr>Terms</vt:lpstr>
      <vt:lpstr>Assumptions</vt:lpstr>
      <vt:lpstr>Project Scope: Loop Services</vt:lpstr>
      <vt:lpstr>Project Scope: One-Way Services</vt:lpstr>
      <vt:lpstr>Project Scope: Excluded Bus Stops</vt:lpstr>
      <vt:lpstr>Our Solutions</vt:lpstr>
      <vt:lpstr>System Design</vt:lpstr>
      <vt:lpstr>PowerPoint Presentation</vt:lpstr>
      <vt:lpstr>PowerPoint Presentation</vt:lpstr>
      <vt:lpstr>Program Features</vt:lpstr>
      <vt:lpstr>Default Python Library Used </vt:lpstr>
      <vt:lpstr>Data Structures </vt:lpstr>
      <vt:lpstr>Data Structures </vt:lpstr>
      <vt:lpstr>Data Structures – A Star</vt:lpstr>
      <vt:lpstr>Use of Algorithms</vt:lpstr>
      <vt:lpstr>User Interface</vt:lpstr>
      <vt:lpstr>User Interface</vt:lpstr>
      <vt:lpstr>User Interface: Changing of Bus</vt:lpstr>
      <vt:lpstr>Plot route with Google Maps API and OSRM</vt:lpstr>
      <vt:lpstr>Advanced Features</vt:lpstr>
      <vt:lpstr>Advanced Features: Overview</vt:lpstr>
      <vt:lpstr>Advanced Features: MySQL Database</vt:lpstr>
      <vt:lpstr>Advanced Features: Live Bus Data</vt:lpstr>
      <vt:lpstr>Advanced Features: Google Maps</vt:lpstr>
      <vt:lpstr>Advanced Features: Web Crawler</vt:lpstr>
      <vt:lpstr>PowerPoint Presentation</vt:lpstr>
      <vt:lpstr>PowerPoint Presentation</vt:lpstr>
      <vt:lpstr>PowerPoint Presentation</vt:lpstr>
      <vt:lpstr>Future Work</vt:lpstr>
      <vt:lpstr>Limitations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CSC1108-Data Structures and Algorithms</dc:title>
  <cp:revision>2</cp:revision>
  <dcterms:modified xsi:type="dcterms:W3CDTF">2023-04-02T09:47:45Z</dcterms:modified>
</cp:coreProperties>
</file>